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6" r:id="rId2"/>
    <p:sldId id="295" r:id="rId3"/>
    <p:sldId id="294" r:id="rId4"/>
    <p:sldId id="284" r:id="rId5"/>
    <p:sldId id="296" r:id="rId6"/>
    <p:sldId id="328" r:id="rId7"/>
    <p:sldId id="297" r:id="rId8"/>
    <p:sldId id="298" r:id="rId9"/>
    <p:sldId id="299" r:id="rId10"/>
    <p:sldId id="300" r:id="rId11"/>
    <p:sldId id="301" r:id="rId12"/>
    <p:sldId id="303" r:id="rId13"/>
    <p:sldId id="263" r:id="rId14"/>
    <p:sldId id="304" r:id="rId15"/>
    <p:sldId id="302"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287" r:id="rId36"/>
    <p:sldId id="327" r:id="rId37"/>
    <p:sldId id="324" r:id="rId38"/>
    <p:sldId id="286" r:id="rId39"/>
    <p:sldId id="325" r:id="rId40"/>
    <p:sldId id="326" r:id="rId41"/>
    <p:sldId id="292" r:id="rId42"/>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smtClean="0"/>
            </a:lvl1pPr>
          </a:lstStyle>
          <a:p>
            <a:pPr>
              <a:defRPr/>
            </a:pPr>
            <a:endParaRPr lang="en-ZA"/>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smtClean="0"/>
            </a:lvl1pPr>
          </a:lstStyle>
          <a:p>
            <a:pPr>
              <a:defRPr/>
            </a:pPr>
            <a:fld id="{45435871-ADA9-41F7-A4CA-92AAA989C5B3}" type="datetimeFigureOut">
              <a:rPr lang="en-ZA"/>
              <a:pPr>
                <a:defRPr/>
              </a:pPr>
              <a:t>2013/04/03</a:t>
            </a:fld>
            <a:endParaRPr lang="en-ZA"/>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smtClean="0"/>
            </a:lvl1pPr>
          </a:lstStyle>
          <a:p>
            <a:pPr>
              <a:defRPr/>
            </a:pPr>
            <a:endParaRPr lang="en-ZA"/>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smtClean="0"/>
            </a:lvl1pPr>
          </a:lstStyle>
          <a:p>
            <a:pPr>
              <a:defRPr/>
            </a:pPr>
            <a:fld id="{99383A91-FC0F-404D-A01E-6D173D0171C6}" type="slidenum">
              <a:rPr lang="en-ZA"/>
              <a:pPr>
                <a:defRPr/>
              </a:pPr>
              <a:t>‹#›</a:t>
            </a:fld>
            <a:endParaRPr lang="en-ZA"/>
          </a:p>
        </p:txBody>
      </p:sp>
    </p:spTree>
    <p:extLst>
      <p:ext uri="{BB962C8B-B14F-4D97-AF65-F5344CB8AC3E}">
        <p14:creationId xmlns:p14="http://schemas.microsoft.com/office/powerpoint/2010/main" xmlns="" val="29017152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F9DB0A-2FE3-45AF-9552-71A00230EDAD}" type="slidenum">
              <a:rPr lang="en-US"/>
              <a:pPr>
                <a:defRPr/>
              </a:pPr>
              <a:t>‹#›</a:t>
            </a:fld>
            <a:endParaRPr lang="en-US"/>
          </a:p>
        </p:txBody>
      </p:sp>
    </p:spTree>
    <p:extLst>
      <p:ext uri="{BB962C8B-B14F-4D97-AF65-F5344CB8AC3E}">
        <p14:creationId xmlns:p14="http://schemas.microsoft.com/office/powerpoint/2010/main" xmlns="" val="15361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F58080-2AA3-4391-AFF9-B55979BC4CF2}" type="slidenum">
              <a:rPr lang="en-US"/>
              <a:pPr>
                <a:defRPr/>
              </a:pPr>
              <a:t>‹#›</a:t>
            </a:fld>
            <a:endParaRPr lang="en-US"/>
          </a:p>
        </p:txBody>
      </p:sp>
    </p:spTree>
    <p:extLst>
      <p:ext uri="{BB962C8B-B14F-4D97-AF65-F5344CB8AC3E}">
        <p14:creationId xmlns:p14="http://schemas.microsoft.com/office/powerpoint/2010/main" xmlns="" val="212707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DB3CD2-B2C0-4B40-834B-BCA7CB04299C}" type="slidenum">
              <a:rPr lang="en-US"/>
              <a:pPr>
                <a:defRPr/>
              </a:pPr>
              <a:t>‹#›</a:t>
            </a:fld>
            <a:endParaRPr lang="en-US"/>
          </a:p>
        </p:txBody>
      </p:sp>
    </p:spTree>
    <p:extLst>
      <p:ext uri="{BB962C8B-B14F-4D97-AF65-F5344CB8AC3E}">
        <p14:creationId xmlns:p14="http://schemas.microsoft.com/office/powerpoint/2010/main" xmlns="" val="193395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EF20F8-4681-4CF4-895B-8E947203B10F}" type="slidenum">
              <a:rPr lang="en-US"/>
              <a:pPr>
                <a:defRPr/>
              </a:pPr>
              <a:t>‹#›</a:t>
            </a:fld>
            <a:endParaRPr lang="en-US"/>
          </a:p>
        </p:txBody>
      </p:sp>
    </p:spTree>
    <p:extLst>
      <p:ext uri="{BB962C8B-B14F-4D97-AF65-F5344CB8AC3E}">
        <p14:creationId xmlns:p14="http://schemas.microsoft.com/office/powerpoint/2010/main" xmlns="" val="201366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50D55E-BA8B-4D2A-91EB-FEEFB74FAC2E}" type="slidenum">
              <a:rPr lang="en-US"/>
              <a:pPr>
                <a:defRPr/>
              </a:pPr>
              <a:t>‹#›</a:t>
            </a:fld>
            <a:endParaRPr lang="en-US"/>
          </a:p>
        </p:txBody>
      </p:sp>
    </p:spTree>
    <p:extLst>
      <p:ext uri="{BB962C8B-B14F-4D97-AF65-F5344CB8AC3E}">
        <p14:creationId xmlns:p14="http://schemas.microsoft.com/office/powerpoint/2010/main" xmlns="" val="71376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D36A3B-3D3A-4AD8-9DC7-84CABDF55D15}" type="slidenum">
              <a:rPr lang="en-US"/>
              <a:pPr>
                <a:defRPr/>
              </a:pPr>
              <a:t>‹#›</a:t>
            </a:fld>
            <a:endParaRPr lang="en-US"/>
          </a:p>
        </p:txBody>
      </p:sp>
    </p:spTree>
    <p:extLst>
      <p:ext uri="{BB962C8B-B14F-4D97-AF65-F5344CB8AC3E}">
        <p14:creationId xmlns:p14="http://schemas.microsoft.com/office/powerpoint/2010/main" xmlns="" val="751063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E6CCE0-6690-4FC6-AE12-9C154FC1066D}" type="slidenum">
              <a:rPr lang="en-US"/>
              <a:pPr>
                <a:defRPr/>
              </a:pPr>
              <a:t>‹#›</a:t>
            </a:fld>
            <a:endParaRPr lang="en-US"/>
          </a:p>
        </p:txBody>
      </p:sp>
    </p:spTree>
    <p:extLst>
      <p:ext uri="{BB962C8B-B14F-4D97-AF65-F5344CB8AC3E}">
        <p14:creationId xmlns:p14="http://schemas.microsoft.com/office/powerpoint/2010/main" xmlns="" val="184280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401EE3-E18C-45C3-8CEF-F364F8CABA4D}" type="slidenum">
              <a:rPr lang="en-US"/>
              <a:pPr>
                <a:defRPr/>
              </a:pPr>
              <a:t>‹#›</a:t>
            </a:fld>
            <a:endParaRPr lang="en-US"/>
          </a:p>
        </p:txBody>
      </p:sp>
    </p:spTree>
    <p:extLst>
      <p:ext uri="{BB962C8B-B14F-4D97-AF65-F5344CB8AC3E}">
        <p14:creationId xmlns:p14="http://schemas.microsoft.com/office/powerpoint/2010/main" xmlns="" val="704690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611CB4-BA3C-49DA-916B-54B6FA0E0B5F}" type="slidenum">
              <a:rPr lang="en-US"/>
              <a:pPr>
                <a:defRPr/>
              </a:pPr>
              <a:t>‹#›</a:t>
            </a:fld>
            <a:endParaRPr lang="en-US"/>
          </a:p>
        </p:txBody>
      </p:sp>
    </p:spTree>
    <p:extLst>
      <p:ext uri="{BB962C8B-B14F-4D97-AF65-F5344CB8AC3E}">
        <p14:creationId xmlns:p14="http://schemas.microsoft.com/office/powerpoint/2010/main" xmlns="" val="17492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DD34D5-F420-4E47-991F-C8956E97E4D3}" type="slidenum">
              <a:rPr lang="en-US"/>
              <a:pPr>
                <a:defRPr/>
              </a:pPr>
              <a:t>‹#›</a:t>
            </a:fld>
            <a:endParaRPr lang="en-US"/>
          </a:p>
        </p:txBody>
      </p:sp>
    </p:spTree>
    <p:extLst>
      <p:ext uri="{BB962C8B-B14F-4D97-AF65-F5344CB8AC3E}">
        <p14:creationId xmlns:p14="http://schemas.microsoft.com/office/powerpoint/2010/main" xmlns="" val="2151642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6C2A24-14A4-47BA-B45A-E1D57DC24906}" type="slidenum">
              <a:rPr lang="en-US"/>
              <a:pPr>
                <a:defRPr/>
              </a:pPr>
              <a:t>‹#›</a:t>
            </a:fld>
            <a:endParaRPr lang="en-US"/>
          </a:p>
        </p:txBody>
      </p:sp>
    </p:spTree>
    <p:extLst>
      <p:ext uri="{BB962C8B-B14F-4D97-AF65-F5344CB8AC3E}">
        <p14:creationId xmlns:p14="http://schemas.microsoft.com/office/powerpoint/2010/main" xmlns="" val="276449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290FE2E-55FF-4963-8BA9-FAB4DA28CE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cid:40F4EBEF987C472F9BC45E9646095E4D@ACER"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412776"/>
            <a:ext cx="7772400" cy="2088232"/>
          </a:xfrm>
        </p:spPr>
        <p:txBody>
          <a:bodyPr/>
          <a:lstStyle/>
          <a:p>
            <a:pPr eaLnBrk="1" hangingPunct="1"/>
            <a:r>
              <a:rPr lang="en-US" dirty="0" smtClean="0"/>
              <a:t>PRINCIPLES APPLYING TO THE PACKAGE INSERT</a:t>
            </a:r>
            <a:br>
              <a:rPr lang="en-US" dirty="0" smtClean="0"/>
            </a:br>
            <a:r>
              <a:rPr lang="en-US" dirty="0" smtClean="0"/>
              <a:t>(PI)</a:t>
            </a:r>
          </a:p>
        </p:txBody>
      </p:sp>
      <p:sp>
        <p:nvSpPr>
          <p:cNvPr id="2051" name="Rectangle 3"/>
          <p:cNvSpPr>
            <a:spLocks noGrp="1" noChangeArrowheads="1"/>
          </p:cNvSpPr>
          <p:nvPr>
            <p:ph type="subTitle" idx="1"/>
          </p:nvPr>
        </p:nvSpPr>
        <p:spPr/>
        <p:txBody>
          <a:bodyPr/>
          <a:lstStyle/>
          <a:p>
            <a:pPr eaLnBrk="1" hangingPunct="1"/>
            <a:r>
              <a:rPr lang="en-US" dirty="0" smtClean="0"/>
              <a:t>Estelle Viljoen </a:t>
            </a:r>
          </a:p>
          <a:p>
            <a:pPr eaLnBrk="1" hangingPunct="1"/>
            <a:r>
              <a:rPr lang="en-US" dirty="0" smtClean="0"/>
              <a:t>March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When to use which references </a:t>
            </a:r>
          </a:p>
        </p:txBody>
      </p:sp>
      <p:sp>
        <p:nvSpPr>
          <p:cNvPr id="3" name="Content Placeholder 2"/>
          <p:cNvSpPr>
            <a:spLocks noGrp="1"/>
          </p:cNvSpPr>
          <p:nvPr>
            <p:ph idx="1"/>
          </p:nvPr>
        </p:nvSpPr>
        <p:spPr/>
        <p:txBody>
          <a:bodyPr/>
          <a:lstStyle/>
          <a:p>
            <a:r>
              <a:rPr lang="en-ZA" dirty="0"/>
              <a:t>KNOWN SYMPTOMS OF OVERDOSAGE AND PARTICULARS OF ITS </a:t>
            </a:r>
            <a:r>
              <a:rPr lang="en-ZA" dirty="0" smtClean="0"/>
              <a:t>TREATMENT</a:t>
            </a:r>
          </a:p>
          <a:p>
            <a:r>
              <a:rPr lang="en-ZA" dirty="0"/>
              <a:t>Innovator PI, Martindale, USP-DI</a:t>
            </a:r>
          </a:p>
          <a:p>
            <a:endParaRPr lang="en-ZA" dirty="0"/>
          </a:p>
          <a:p>
            <a:endParaRPr lang="en-ZA" dirty="0"/>
          </a:p>
        </p:txBody>
      </p:sp>
    </p:spTree>
    <p:extLst>
      <p:ext uri="{BB962C8B-B14F-4D97-AF65-F5344CB8AC3E}">
        <p14:creationId xmlns:p14="http://schemas.microsoft.com/office/powerpoint/2010/main" xmlns="" val="120430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Headings of the PI</a:t>
            </a:r>
            <a:endParaRPr lang="en-ZA" dirty="0"/>
          </a:p>
        </p:txBody>
      </p:sp>
      <p:sp>
        <p:nvSpPr>
          <p:cNvPr id="3" name="Content Placeholder 2"/>
          <p:cNvSpPr>
            <a:spLocks noGrp="1"/>
          </p:cNvSpPr>
          <p:nvPr>
            <p:ph idx="1"/>
          </p:nvPr>
        </p:nvSpPr>
        <p:spPr/>
        <p:txBody>
          <a:bodyPr/>
          <a:lstStyle/>
          <a:p>
            <a:pPr eaLnBrk="1" hangingPunct="1"/>
            <a:r>
              <a:rPr lang="en-US" dirty="0"/>
              <a:t>SCHEDULING STATUS</a:t>
            </a:r>
          </a:p>
          <a:p>
            <a:pPr lvl="1" algn="just" eaLnBrk="1" hangingPunct="1">
              <a:buFontTx/>
              <a:buNone/>
            </a:pPr>
            <a:r>
              <a:rPr lang="en-US" dirty="0"/>
              <a:t>	Scheduling Status as determined and published by MCC on recommendation by the Scheduling Committee – requires a change to the legislation</a:t>
            </a:r>
          </a:p>
          <a:p>
            <a:pPr eaLnBrk="1" hangingPunct="1"/>
            <a:r>
              <a:rPr lang="en-US" dirty="0"/>
              <a:t>PROPRIETARY NAME AND DOSAGE FORM</a:t>
            </a:r>
          </a:p>
          <a:p>
            <a:pPr lvl="1" eaLnBrk="1" hangingPunct="1">
              <a:buFontTx/>
              <a:buNone/>
            </a:pPr>
            <a:r>
              <a:rPr lang="en-US" dirty="0"/>
              <a:t>	Proprietary Name as approved by the Naming Committee</a:t>
            </a:r>
          </a:p>
          <a:p>
            <a:endParaRPr lang="en-ZA" dirty="0"/>
          </a:p>
        </p:txBody>
      </p:sp>
    </p:spTree>
    <p:extLst>
      <p:ext uri="{BB962C8B-B14F-4D97-AF65-F5344CB8AC3E}">
        <p14:creationId xmlns:p14="http://schemas.microsoft.com/office/powerpoint/2010/main" xmlns="" val="337215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endParaRPr lang="en-ZA" dirty="0" smtClean="0"/>
          </a:p>
          <a:p>
            <a:pPr eaLnBrk="1" hangingPunct="1"/>
            <a:r>
              <a:rPr lang="en-ZA" dirty="0" smtClean="0"/>
              <a:t>COMPOSITION</a:t>
            </a:r>
            <a:endParaRPr lang="en-ZA" dirty="0"/>
          </a:p>
          <a:p>
            <a:pPr lvl="1" eaLnBrk="1" hangingPunct="1"/>
            <a:r>
              <a:rPr lang="en-ZA" dirty="0"/>
              <a:t>Active ingredient(s) and quantities</a:t>
            </a:r>
          </a:p>
          <a:p>
            <a:pPr lvl="1" eaLnBrk="1" hangingPunct="1"/>
            <a:r>
              <a:rPr lang="en-ZA" dirty="0"/>
              <a:t>Inactive ingredients (list only)</a:t>
            </a:r>
          </a:p>
          <a:p>
            <a:pPr eaLnBrk="1" hangingPunct="1"/>
            <a:r>
              <a:rPr lang="en-ZA" dirty="0"/>
              <a:t>PHARMACOLOGICAL CLASSIFICATION</a:t>
            </a:r>
          </a:p>
          <a:p>
            <a:pPr lvl="1" eaLnBrk="1" hangingPunct="1"/>
            <a:r>
              <a:rPr lang="en-ZA" dirty="0"/>
              <a:t>As determined by Regulation 25</a:t>
            </a:r>
          </a:p>
          <a:p>
            <a:endParaRPr lang="en-ZA" dirty="0"/>
          </a:p>
        </p:txBody>
      </p:sp>
    </p:spTree>
    <p:extLst>
      <p:ext uri="{BB962C8B-B14F-4D97-AF65-F5344CB8AC3E}">
        <p14:creationId xmlns:p14="http://schemas.microsoft.com/office/powerpoint/2010/main" xmlns="" val="50533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Headings of the PI (cont.)</a:t>
            </a:r>
          </a:p>
        </p:txBody>
      </p:sp>
      <p:sp>
        <p:nvSpPr>
          <p:cNvPr id="9219" name="Rectangle 3"/>
          <p:cNvSpPr>
            <a:spLocks noGrp="1" noChangeArrowheads="1"/>
          </p:cNvSpPr>
          <p:nvPr>
            <p:ph type="body" idx="1"/>
          </p:nvPr>
        </p:nvSpPr>
        <p:spPr/>
        <p:txBody>
          <a:bodyPr/>
          <a:lstStyle/>
          <a:p>
            <a:pPr eaLnBrk="1" hangingPunct="1">
              <a:lnSpc>
                <a:spcPct val="80000"/>
              </a:lnSpc>
              <a:defRPr/>
            </a:pPr>
            <a:r>
              <a:rPr lang="en-ZA" sz="2800" dirty="0" smtClean="0"/>
              <a:t>PHARMACOLOGICAL ACTION</a:t>
            </a:r>
          </a:p>
          <a:p>
            <a:pPr lvl="1" eaLnBrk="1" hangingPunct="1">
              <a:lnSpc>
                <a:spcPct val="80000"/>
              </a:lnSpc>
              <a:buFontTx/>
              <a:buNone/>
              <a:defRPr/>
            </a:pPr>
            <a:endParaRPr lang="en-US" sz="2400" dirty="0" smtClean="0"/>
          </a:p>
          <a:p>
            <a:pPr lvl="1" eaLnBrk="1" hangingPunct="1">
              <a:lnSpc>
                <a:spcPct val="80000"/>
              </a:lnSpc>
              <a:defRPr/>
            </a:pPr>
            <a:r>
              <a:rPr lang="en-US" sz="2400" dirty="0" smtClean="0"/>
              <a:t>Pharmacodynamics </a:t>
            </a:r>
          </a:p>
          <a:p>
            <a:pPr marL="457200" lvl="1" indent="0" eaLnBrk="1" hangingPunct="1">
              <a:lnSpc>
                <a:spcPct val="80000"/>
              </a:lnSpc>
              <a:buFontTx/>
              <a:buNone/>
              <a:defRPr/>
            </a:pPr>
            <a:endParaRPr lang="en-US" sz="2400" dirty="0" smtClean="0"/>
          </a:p>
          <a:p>
            <a:pPr marL="457200" lvl="1" indent="0" algn="just" eaLnBrk="1" hangingPunct="1">
              <a:lnSpc>
                <a:spcPct val="150000"/>
              </a:lnSpc>
              <a:buFontTx/>
              <a:buNone/>
              <a:defRPr/>
            </a:pPr>
            <a:r>
              <a:rPr lang="en-US" sz="2400" dirty="0" smtClean="0"/>
              <a:t>This section should start e.g.: “</a:t>
            </a:r>
            <a:r>
              <a:rPr lang="en-ZA" altLang="zh-CN" sz="2400" dirty="0" err="1" smtClean="0">
                <a:ea typeface="宋体" charset="-122"/>
              </a:rPr>
              <a:t>Abc</a:t>
            </a:r>
            <a:r>
              <a:rPr lang="en-ZA" altLang="zh-CN" sz="2400" dirty="0" smtClean="0">
                <a:ea typeface="宋体" charset="-122"/>
              </a:rPr>
              <a:t> is a recombinant DNA-derived humanised monoclonal antibody”. Provide information on the mechanism of action of the molecule(s). Only information relevant to the Indications may be included</a:t>
            </a:r>
            <a:r>
              <a:rPr lang="en-US" altLang="zh-CN" sz="2400" dirty="0" smtClean="0">
                <a:ea typeface="宋体" charset="-122"/>
              </a:rPr>
              <a:t> </a:t>
            </a:r>
          </a:p>
          <a:p>
            <a:pPr lvl="1" eaLnBrk="1" hangingPunct="1">
              <a:lnSpc>
                <a:spcPct val="80000"/>
              </a:lnSpc>
              <a:buFontTx/>
              <a:buNone/>
              <a:defRPr/>
            </a:pPr>
            <a:endParaRPr lang="en-ZA"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80000"/>
              </a:lnSpc>
              <a:defRPr/>
            </a:pPr>
            <a:r>
              <a:rPr lang="en-ZA" sz="2800" dirty="0"/>
              <a:t>PHARMACOLOGICAL ACTION (continued)</a:t>
            </a:r>
          </a:p>
          <a:p>
            <a:pPr lvl="1" eaLnBrk="1" hangingPunct="1">
              <a:lnSpc>
                <a:spcPct val="80000"/>
              </a:lnSpc>
              <a:buFontTx/>
              <a:buNone/>
              <a:defRPr/>
            </a:pPr>
            <a:endParaRPr lang="en-US" sz="2400" dirty="0"/>
          </a:p>
          <a:p>
            <a:pPr lvl="1" eaLnBrk="1" hangingPunct="1">
              <a:lnSpc>
                <a:spcPct val="80000"/>
              </a:lnSpc>
              <a:defRPr/>
            </a:pPr>
            <a:r>
              <a:rPr lang="en-US" sz="2400" dirty="0"/>
              <a:t>Pharmacokinetics </a:t>
            </a:r>
          </a:p>
          <a:p>
            <a:pPr marL="457200" lvl="1" indent="0" algn="just" eaLnBrk="1" hangingPunct="1">
              <a:lnSpc>
                <a:spcPct val="80000"/>
              </a:lnSpc>
              <a:buFontTx/>
              <a:buNone/>
              <a:defRPr/>
            </a:pPr>
            <a:endParaRPr lang="en-US" sz="2400" dirty="0"/>
          </a:p>
          <a:p>
            <a:pPr marL="457200" lvl="1" indent="0" algn="just" eaLnBrk="1" hangingPunct="1">
              <a:lnSpc>
                <a:spcPct val="150000"/>
              </a:lnSpc>
              <a:buFontTx/>
              <a:buNone/>
              <a:defRPr/>
            </a:pPr>
            <a:r>
              <a:rPr lang="en-US" sz="2000" dirty="0"/>
              <a:t>Provide information on </a:t>
            </a:r>
            <a:r>
              <a:rPr lang="en-GB" sz="2000" i="1" dirty="0"/>
              <a:t>Absorption, Distribution, Metabolism and Elimination</a:t>
            </a:r>
            <a:r>
              <a:rPr lang="en-GB" sz="2000" dirty="0"/>
              <a:t> </a:t>
            </a:r>
            <a:r>
              <a:rPr lang="en-US" sz="2000" dirty="0"/>
              <a:t>– and where appropriate on </a:t>
            </a:r>
            <a:r>
              <a:rPr lang="en-GB" sz="2000" dirty="0"/>
              <a:t>specific patient groups such as age, renal impairment and hepatic insufficiency, (when clinically relevant). Wherever possible it is advisable to have the following subheadings: </a:t>
            </a:r>
            <a:r>
              <a:rPr lang="en-GB" sz="2000" i="1" dirty="0"/>
              <a:t>Absorption, Distribution, Metabolism and Elimination and Special Populations</a:t>
            </a:r>
            <a:r>
              <a:rPr lang="en-GB" sz="2000" dirty="0"/>
              <a:t> </a:t>
            </a:r>
            <a:r>
              <a:rPr lang="en-US" sz="2000" dirty="0"/>
              <a:t> </a:t>
            </a:r>
          </a:p>
          <a:p>
            <a:endParaRPr lang="en-ZA" dirty="0"/>
          </a:p>
        </p:txBody>
      </p:sp>
    </p:spTree>
    <p:extLst>
      <p:ext uri="{BB962C8B-B14F-4D97-AF65-F5344CB8AC3E}">
        <p14:creationId xmlns:p14="http://schemas.microsoft.com/office/powerpoint/2010/main" xmlns="" val="69033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80000"/>
              </a:lnSpc>
              <a:defRPr/>
            </a:pPr>
            <a:r>
              <a:rPr lang="en-ZA" sz="2800" dirty="0"/>
              <a:t>PHARMACOLOGICAL ACTION (continued)</a:t>
            </a:r>
          </a:p>
          <a:p>
            <a:pPr lvl="1" eaLnBrk="1" hangingPunct="1">
              <a:lnSpc>
                <a:spcPct val="80000"/>
              </a:lnSpc>
              <a:buFontTx/>
              <a:buNone/>
              <a:defRPr/>
            </a:pPr>
            <a:endParaRPr lang="en-US" sz="2400" dirty="0"/>
          </a:p>
          <a:p>
            <a:pPr marL="457200" lvl="1" indent="0" eaLnBrk="1" hangingPunct="1">
              <a:lnSpc>
                <a:spcPct val="80000"/>
              </a:lnSpc>
              <a:buFontTx/>
              <a:buNone/>
              <a:defRPr/>
            </a:pPr>
            <a:r>
              <a:rPr lang="en-GB" sz="2400" dirty="0"/>
              <a:t> </a:t>
            </a:r>
            <a:r>
              <a:rPr lang="en-US" sz="2400" dirty="0"/>
              <a:t> </a:t>
            </a:r>
          </a:p>
          <a:p>
            <a:pPr lvl="1" eaLnBrk="1" hangingPunct="1">
              <a:lnSpc>
                <a:spcPct val="80000"/>
              </a:lnSpc>
              <a:defRPr/>
            </a:pPr>
            <a:r>
              <a:rPr lang="en-US" sz="2400" dirty="0"/>
              <a:t>Summary of Clinical Studies </a:t>
            </a:r>
          </a:p>
          <a:p>
            <a:pPr marL="457200" lvl="1" indent="0" algn="just" eaLnBrk="1" hangingPunct="1">
              <a:lnSpc>
                <a:spcPct val="80000"/>
              </a:lnSpc>
              <a:buFontTx/>
              <a:buNone/>
              <a:defRPr/>
            </a:pPr>
            <a:endParaRPr lang="en-US" sz="2400" dirty="0"/>
          </a:p>
          <a:p>
            <a:pPr marL="457200" lvl="1" indent="0" algn="just" eaLnBrk="1" hangingPunct="1">
              <a:lnSpc>
                <a:spcPct val="150000"/>
              </a:lnSpc>
              <a:buFontTx/>
              <a:buNone/>
              <a:defRPr/>
            </a:pPr>
            <a:r>
              <a:rPr lang="en-US" sz="2400" dirty="0"/>
              <a:t>This section will only be considered for inclusion if it is deemed essential information for the professions to make an informed decision, especially when important to consider the </a:t>
            </a:r>
            <a:r>
              <a:rPr lang="en-US" sz="2400" dirty="0" err="1"/>
              <a:t>safety:efficacy</a:t>
            </a:r>
            <a:r>
              <a:rPr lang="en-US" sz="2400" dirty="0"/>
              <a:t> relationship </a:t>
            </a:r>
          </a:p>
          <a:p>
            <a:endParaRPr lang="en-ZA" dirty="0"/>
          </a:p>
        </p:txBody>
      </p:sp>
    </p:spTree>
    <p:extLst>
      <p:ext uri="{BB962C8B-B14F-4D97-AF65-F5344CB8AC3E}">
        <p14:creationId xmlns:p14="http://schemas.microsoft.com/office/powerpoint/2010/main" xmlns="" val="2513106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r>
              <a:rPr lang="en-ZA" sz="2800" dirty="0"/>
              <a:t>INDICATIONS</a:t>
            </a:r>
          </a:p>
          <a:p>
            <a:pPr lvl="1" algn="just" eaLnBrk="1" hangingPunct="1"/>
            <a:r>
              <a:rPr lang="en-ZA" sz="2400" dirty="0"/>
              <a:t> Self explanatory – for the MCC to accept or reject depending on the supporting information</a:t>
            </a:r>
          </a:p>
          <a:p>
            <a:pPr eaLnBrk="1" hangingPunct="1"/>
            <a:endParaRPr lang="en-ZA" sz="2800" dirty="0"/>
          </a:p>
          <a:p>
            <a:pPr eaLnBrk="1" hangingPunct="1"/>
            <a:r>
              <a:rPr lang="en-ZA" sz="2800" dirty="0"/>
              <a:t>CONTRA-INDICATIONS</a:t>
            </a:r>
          </a:p>
          <a:p>
            <a:pPr lvl="1" algn="just" eaLnBrk="1" hangingPunct="1"/>
            <a:r>
              <a:rPr lang="en-US" sz="2400" dirty="0"/>
              <a:t>Absolute contra-indications e.g. hypersensitivity to any of the ingredients, pregnancy, concomitant diseases, age, metabolic or immunological factors, prior adverse reactions to the medicine or class of medicines  </a:t>
            </a:r>
            <a:endParaRPr lang="en-ZA" sz="2400" dirty="0"/>
          </a:p>
          <a:p>
            <a:endParaRPr lang="en-ZA" dirty="0"/>
          </a:p>
        </p:txBody>
      </p:sp>
    </p:spTree>
    <p:extLst>
      <p:ext uri="{BB962C8B-B14F-4D97-AF65-F5344CB8AC3E}">
        <p14:creationId xmlns:p14="http://schemas.microsoft.com/office/powerpoint/2010/main" xmlns="" val="273036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defRPr/>
            </a:pPr>
            <a:r>
              <a:rPr lang="en-ZA" sz="2800" dirty="0"/>
              <a:t>WARNINGS</a:t>
            </a:r>
          </a:p>
          <a:p>
            <a:pPr marL="0" indent="0" eaLnBrk="1" hangingPunct="1">
              <a:buFontTx/>
              <a:buNone/>
              <a:defRPr/>
            </a:pPr>
            <a:endParaRPr lang="en-ZA" sz="2800" dirty="0"/>
          </a:p>
          <a:p>
            <a:pPr lvl="1" algn="just" eaLnBrk="1" hangingPunct="1">
              <a:lnSpc>
                <a:spcPct val="150000"/>
              </a:lnSpc>
              <a:defRPr/>
            </a:pPr>
            <a:r>
              <a:rPr lang="en-US" sz="2000" dirty="0"/>
              <a:t>Relative contraindications should appear first, then warnings </a:t>
            </a:r>
          </a:p>
          <a:p>
            <a:pPr lvl="1" algn="just" eaLnBrk="1" hangingPunct="1">
              <a:lnSpc>
                <a:spcPct val="150000"/>
              </a:lnSpc>
              <a:defRPr/>
            </a:pPr>
            <a:r>
              <a:rPr lang="en-US" sz="2000" dirty="0"/>
              <a:t>Specific safety issues, especially those that may lead to death or serious harm and may be required to be placed in a prominently displayed box and/or bolded font. Such information may be displayed at the top of this section, or may be displayed elsewhere in the package insert, where deemed appropriate</a:t>
            </a:r>
          </a:p>
          <a:p>
            <a:endParaRPr lang="en-ZA" dirty="0"/>
          </a:p>
        </p:txBody>
      </p:sp>
    </p:spTree>
    <p:extLst>
      <p:ext uri="{BB962C8B-B14F-4D97-AF65-F5344CB8AC3E}">
        <p14:creationId xmlns:p14="http://schemas.microsoft.com/office/powerpoint/2010/main" xmlns="" val="3712166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90000"/>
              </a:lnSpc>
            </a:pPr>
            <a:r>
              <a:rPr lang="en-ZA" sz="2800" dirty="0"/>
              <a:t>INTERACTIONS</a:t>
            </a:r>
          </a:p>
          <a:p>
            <a:pPr lvl="1" algn="just" eaLnBrk="1" hangingPunct="1">
              <a:lnSpc>
                <a:spcPct val="90000"/>
              </a:lnSpc>
            </a:pPr>
            <a:r>
              <a:rPr lang="en-US" sz="2200" dirty="0"/>
              <a:t>Information on clinically relevant interactions based on the pharmacodynamics and/or pharmacokinetics</a:t>
            </a:r>
          </a:p>
          <a:p>
            <a:pPr lvl="1" algn="just" eaLnBrk="1" hangingPunct="1">
              <a:lnSpc>
                <a:spcPct val="90000"/>
              </a:lnSpc>
            </a:pPr>
            <a:r>
              <a:rPr lang="en-US" sz="2200" dirty="0"/>
              <a:t>The order of presentation should be contraindicated combinations, those where concomitant use is not recommended, followed by others  </a:t>
            </a:r>
          </a:p>
          <a:p>
            <a:pPr lvl="1" algn="just" eaLnBrk="1" hangingPunct="1">
              <a:lnSpc>
                <a:spcPct val="90000"/>
              </a:lnSpc>
            </a:pPr>
            <a:r>
              <a:rPr lang="en-US" sz="2200" dirty="0"/>
              <a:t>Give detail of the mechanism of the interaction</a:t>
            </a:r>
          </a:p>
          <a:p>
            <a:pPr lvl="1" algn="just" eaLnBrk="1" hangingPunct="1">
              <a:lnSpc>
                <a:spcPct val="90000"/>
              </a:lnSpc>
            </a:pPr>
            <a:r>
              <a:rPr lang="en-US" sz="2200" dirty="0"/>
              <a:t>Interactions referred to in other sections of the package insert should be outlined and cross-referenced to the other sections</a:t>
            </a:r>
          </a:p>
          <a:p>
            <a:pPr lvl="1" algn="just" eaLnBrk="1" hangingPunct="1">
              <a:lnSpc>
                <a:spcPct val="90000"/>
              </a:lnSpc>
            </a:pPr>
            <a:r>
              <a:rPr lang="en-US" sz="2200" dirty="0"/>
              <a:t>Absence of an interaction - only if likely to have clinical interest </a:t>
            </a:r>
          </a:p>
          <a:p>
            <a:pPr lvl="1" algn="just" eaLnBrk="1" hangingPunct="1">
              <a:lnSpc>
                <a:spcPct val="90000"/>
              </a:lnSpc>
            </a:pPr>
            <a:r>
              <a:rPr lang="en-US" sz="2200" dirty="0"/>
              <a:t>Interactions with laboratory tests</a:t>
            </a:r>
            <a:endParaRPr lang="en-ZA" sz="2200" dirty="0"/>
          </a:p>
          <a:p>
            <a:endParaRPr lang="en-ZA" dirty="0"/>
          </a:p>
        </p:txBody>
      </p:sp>
    </p:spTree>
    <p:extLst>
      <p:ext uri="{BB962C8B-B14F-4D97-AF65-F5344CB8AC3E}">
        <p14:creationId xmlns:p14="http://schemas.microsoft.com/office/powerpoint/2010/main" xmlns="" val="22284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r>
              <a:rPr lang="en-US" sz="2800" dirty="0"/>
              <a:t>PREGNANCY AND LACTATION</a:t>
            </a:r>
          </a:p>
          <a:p>
            <a:pPr eaLnBrk="1" hangingPunct="1">
              <a:buFontTx/>
              <a:buNone/>
            </a:pPr>
            <a:r>
              <a:rPr lang="en-US" sz="2800" dirty="0"/>
              <a:t>Pregnancy</a:t>
            </a:r>
          </a:p>
          <a:p>
            <a:pPr lvl="1" algn="just" eaLnBrk="1" hangingPunct="1"/>
            <a:r>
              <a:rPr lang="en-US" sz="2400" dirty="0"/>
              <a:t>Possible scenarios: Pregnancy as a CI, add information from human or experimental studies, if appropriate. </a:t>
            </a:r>
          </a:p>
          <a:p>
            <a:pPr lvl="1" algn="just" eaLnBrk="1" hangingPunct="1"/>
            <a:r>
              <a:rPr lang="en-US" sz="2400" dirty="0"/>
              <a:t>Inadequate information available</a:t>
            </a:r>
          </a:p>
          <a:p>
            <a:pPr lvl="1" algn="just" eaLnBrk="1" hangingPunct="1"/>
            <a:r>
              <a:rPr lang="en-US" sz="2400" dirty="0"/>
              <a:t>The statement generally used when no information is available: “Safety in pregnancy and lactation has not been established”</a:t>
            </a:r>
          </a:p>
          <a:p>
            <a:endParaRPr lang="en-ZA" dirty="0"/>
          </a:p>
        </p:txBody>
      </p:sp>
    </p:spTree>
    <p:extLst>
      <p:ext uri="{BB962C8B-B14F-4D97-AF65-F5344CB8AC3E}">
        <p14:creationId xmlns:p14="http://schemas.microsoft.com/office/powerpoint/2010/main" xmlns="" val="362967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Where to begin</a:t>
            </a:r>
            <a:endParaRPr lang="en-ZA" dirty="0"/>
          </a:p>
        </p:txBody>
      </p:sp>
      <p:sp>
        <p:nvSpPr>
          <p:cNvPr id="3" name="Content Placeholder 2"/>
          <p:cNvSpPr>
            <a:spLocks noGrp="1"/>
          </p:cNvSpPr>
          <p:nvPr>
            <p:ph idx="1"/>
          </p:nvPr>
        </p:nvSpPr>
        <p:spPr/>
        <p:txBody>
          <a:bodyPr/>
          <a:lstStyle/>
          <a:p>
            <a:r>
              <a:rPr lang="en-ZA" dirty="0" smtClean="0"/>
              <a:t>Re-read PI &amp; PIL Guidelines</a:t>
            </a:r>
          </a:p>
          <a:p>
            <a:r>
              <a:rPr lang="en-ZA" dirty="0" smtClean="0"/>
              <a:t>Check if there are any standardised text for a specific class of medicine </a:t>
            </a:r>
            <a:r>
              <a:rPr lang="en-ZA" dirty="0" err="1" smtClean="0"/>
              <a:t>e.g</a:t>
            </a:r>
            <a:r>
              <a:rPr lang="en-ZA" dirty="0" smtClean="0"/>
              <a:t> ACE-inhibitors</a:t>
            </a:r>
          </a:p>
          <a:p>
            <a:r>
              <a:rPr lang="en-ZA" dirty="0" smtClean="0"/>
              <a:t>Check your main reference document whether it the latest possible version, and add from the latest editions of the reference any additional text   </a:t>
            </a:r>
            <a:endParaRPr lang="en-ZA" dirty="0"/>
          </a:p>
        </p:txBody>
      </p:sp>
    </p:spTree>
    <p:extLst>
      <p:ext uri="{BB962C8B-B14F-4D97-AF65-F5344CB8AC3E}">
        <p14:creationId xmlns:p14="http://schemas.microsoft.com/office/powerpoint/2010/main" xmlns="" val="3650800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PREGNANCY AND LACTATION</a:t>
            </a:r>
          </a:p>
          <a:p>
            <a:pPr marL="0" lvl="1"/>
            <a:r>
              <a:rPr lang="en-US" dirty="0"/>
              <a:t>Women of Childbearing Potential</a:t>
            </a:r>
          </a:p>
          <a:p>
            <a:pPr marL="0" lvl="1"/>
            <a:endParaRPr lang="en-US" dirty="0"/>
          </a:p>
          <a:p>
            <a:pPr marL="342900" lvl="1" indent="-342900">
              <a:buFontTx/>
              <a:buChar char="-"/>
            </a:pPr>
            <a:r>
              <a:rPr lang="en-US" sz="2600" dirty="0"/>
              <a:t>Information on pregnancy testing, </a:t>
            </a:r>
          </a:p>
          <a:p>
            <a:pPr marL="342900" lvl="1" indent="-342900">
              <a:buFontTx/>
              <a:buChar char="-"/>
            </a:pPr>
            <a:r>
              <a:rPr lang="en-US" sz="2600" dirty="0" smtClean="0"/>
              <a:t>Use </a:t>
            </a:r>
            <a:r>
              <a:rPr lang="en-US" sz="2600" dirty="0"/>
              <a:t>of contraception </a:t>
            </a:r>
          </a:p>
          <a:p>
            <a:pPr marL="342900" lvl="1" indent="-342900">
              <a:buFontTx/>
              <a:buChar char="-"/>
            </a:pPr>
            <a:r>
              <a:rPr lang="en-US" sz="2600" dirty="0" smtClean="0"/>
              <a:t>Any </a:t>
            </a:r>
            <a:r>
              <a:rPr lang="en-US" sz="2600" dirty="0"/>
              <a:t>period </a:t>
            </a:r>
            <a:r>
              <a:rPr lang="en-US" sz="2600" dirty="0" smtClean="0"/>
              <a:t>during which </a:t>
            </a:r>
            <a:r>
              <a:rPr lang="en-US" sz="2600" dirty="0"/>
              <a:t>contraception should be avoided</a:t>
            </a:r>
          </a:p>
          <a:p>
            <a:endParaRPr lang="en-ZA" dirty="0"/>
          </a:p>
        </p:txBody>
      </p:sp>
    </p:spTree>
    <p:extLst>
      <p:ext uri="{BB962C8B-B14F-4D97-AF65-F5344CB8AC3E}">
        <p14:creationId xmlns:p14="http://schemas.microsoft.com/office/powerpoint/2010/main" xmlns="" val="636695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marL="342900" lvl="1" indent="-342900">
              <a:buFont typeface="Arial" pitchFamily="34" charset="0"/>
              <a:buChar char="•"/>
            </a:pPr>
            <a:endParaRPr lang="en-US" dirty="0" smtClean="0"/>
          </a:p>
          <a:p>
            <a:pPr marL="342900" lvl="1" indent="-342900">
              <a:lnSpc>
                <a:spcPct val="150000"/>
              </a:lnSpc>
              <a:buFont typeface="Arial" pitchFamily="34" charset="0"/>
              <a:buChar char="•"/>
            </a:pPr>
            <a:r>
              <a:rPr lang="en-US" dirty="0" smtClean="0"/>
              <a:t>PREGNANCY </a:t>
            </a:r>
            <a:r>
              <a:rPr lang="en-US" dirty="0"/>
              <a:t>AND LACTATION</a:t>
            </a:r>
          </a:p>
          <a:p>
            <a:pPr marL="0" lvl="1">
              <a:lnSpc>
                <a:spcPct val="150000"/>
              </a:lnSpc>
            </a:pPr>
            <a:r>
              <a:rPr lang="en-US" dirty="0"/>
              <a:t>Lactation</a:t>
            </a:r>
          </a:p>
          <a:p>
            <a:pPr marL="342900" lvl="1" indent="-342900">
              <a:lnSpc>
                <a:spcPct val="150000"/>
              </a:lnSpc>
              <a:buFontTx/>
              <a:buChar char="-"/>
            </a:pPr>
            <a:r>
              <a:rPr lang="en-US" sz="2600" dirty="0"/>
              <a:t>Excreted in breast milk, mothers should not breast-feed their babies</a:t>
            </a:r>
          </a:p>
          <a:p>
            <a:endParaRPr lang="en-ZA" dirty="0"/>
          </a:p>
        </p:txBody>
      </p:sp>
    </p:spTree>
    <p:extLst>
      <p:ext uri="{BB962C8B-B14F-4D97-AF65-F5344CB8AC3E}">
        <p14:creationId xmlns:p14="http://schemas.microsoft.com/office/powerpoint/2010/main" xmlns="" val="2551119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r>
              <a:rPr lang="en-US" sz="2800" dirty="0"/>
              <a:t>DOSAGE AND DIRECTIONS FOR USE </a:t>
            </a:r>
          </a:p>
          <a:p>
            <a:pPr eaLnBrk="1" hangingPunct="1">
              <a:buFontTx/>
              <a:buNone/>
            </a:pPr>
            <a:endParaRPr lang="en-US" sz="2800" dirty="0"/>
          </a:p>
          <a:p>
            <a:pPr lvl="1" algn="just" eaLnBrk="1" hangingPunct="1"/>
            <a:r>
              <a:rPr lang="en-US" sz="2400" dirty="0"/>
              <a:t>route of administration for each indication </a:t>
            </a:r>
          </a:p>
          <a:p>
            <a:pPr lvl="1" algn="just" eaLnBrk="1" hangingPunct="1"/>
            <a:r>
              <a:rPr lang="en-US" sz="2400" dirty="0"/>
              <a:t>dose and dose interval, duration of treatment where relevant </a:t>
            </a:r>
          </a:p>
          <a:p>
            <a:pPr lvl="1" algn="just" eaLnBrk="1" hangingPunct="1"/>
            <a:r>
              <a:rPr lang="en-US" sz="2400" dirty="0"/>
              <a:t>maximum recommended single, daily and/or total dose</a:t>
            </a:r>
          </a:p>
          <a:p>
            <a:pPr lvl="1" algn="just" eaLnBrk="1" hangingPunct="1"/>
            <a:r>
              <a:rPr lang="en-US" sz="2400" dirty="0"/>
              <a:t>dosage adjustment for age, renal insufficiency, liver disease, where applicable </a:t>
            </a:r>
          </a:p>
          <a:p>
            <a:pPr lvl="1" algn="just" eaLnBrk="1" hangingPunct="1"/>
            <a:r>
              <a:rPr lang="en-US" sz="2400" dirty="0"/>
              <a:t>monitoring advice, where applicable</a:t>
            </a:r>
          </a:p>
          <a:p>
            <a:endParaRPr lang="en-ZA" dirty="0"/>
          </a:p>
        </p:txBody>
      </p:sp>
    </p:spTree>
    <p:extLst>
      <p:ext uri="{BB962C8B-B14F-4D97-AF65-F5344CB8AC3E}">
        <p14:creationId xmlns:p14="http://schemas.microsoft.com/office/powerpoint/2010/main" xmlns="" val="1452055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endParaRPr lang="en-US" sz="2800" dirty="0" smtClean="0"/>
          </a:p>
          <a:p>
            <a:pPr eaLnBrk="1" hangingPunct="1"/>
            <a:r>
              <a:rPr lang="en-US" sz="2800" dirty="0" smtClean="0"/>
              <a:t>DOSAGE </a:t>
            </a:r>
            <a:r>
              <a:rPr lang="en-US" sz="2800" dirty="0"/>
              <a:t>AND DIRECTIONS FOR USE </a:t>
            </a:r>
          </a:p>
          <a:p>
            <a:pPr eaLnBrk="1" hangingPunct="1"/>
            <a:endParaRPr lang="en-US" sz="2800" dirty="0"/>
          </a:p>
          <a:p>
            <a:pPr marL="800100" lvl="1" indent="-342900" algn="just" eaLnBrk="1" hangingPunct="1">
              <a:lnSpc>
                <a:spcPct val="150000"/>
              </a:lnSpc>
              <a:buFontTx/>
              <a:buChar char="-"/>
            </a:pPr>
            <a:r>
              <a:rPr lang="en-US" dirty="0"/>
              <a:t>Directions for use   </a:t>
            </a:r>
          </a:p>
          <a:p>
            <a:pPr marL="800100" lvl="1" indent="-342900" algn="just" eaLnBrk="1" hangingPunct="1">
              <a:lnSpc>
                <a:spcPct val="150000"/>
              </a:lnSpc>
              <a:buFontTx/>
              <a:buChar char="-"/>
            </a:pPr>
            <a:r>
              <a:rPr lang="en-US" dirty="0"/>
              <a:t>Handling instructions</a:t>
            </a:r>
          </a:p>
          <a:p>
            <a:pPr marL="800100" lvl="1" indent="-342900" algn="just" eaLnBrk="1" hangingPunct="1">
              <a:lnSpc>
                <a:spcPct val="150000"/>
              </a:lnSpc>
              <a:buFontTx/>
              <a:buChar char="-"/>
            </a:pPr>
            <a:r>
              <a:rPr lang="en-US" dirty="0"/>
              <a:t>Incompatibilities</a:t>
            </a:r>
          </a:p>
          <a:p>
            <a:endParaRPr lang="en-ZA" dirty="0"/>
          </a:p>
        </p:txBody>
      </p:sp>
    </p:spTree>
    <p:extLst>
      <p:ext uri="{BB962C8B-B14F-4D97-AF65-F5344CB8AC3E}">
        <p14:creationId xmlns:p14="http://schemas.microsoft.com/office/powerpoint/2010/main" xmlns="" val="89978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90000"/>
              </a:lnSpc>
              <a:defRPr/>
            </a:pPr>
            <a:r>
              <a:rPr lang="en-US" dirty="0"/>
              <a:t>SIDE-EFFECTS AND SPECIAL PRECAUTIONS</a:t>
            </a:r>
          </a:p>
          <a:p>
            <a:pPr eaLnBrk="1" hangingPunct="1">
              <a:lnSpc>
                <a:spcPct val="90000"/>
              </a:lnSpc>
              <a:buFontTx/>
              <a:buNone/>
              <a:defRPr/>
            </a:pPr>
            <a:r>
              <a:rPr lang="en-US" sz="3600" b="1" dirty="0"/>
              <a:t>    </a:t>
            </a:r>
            <a:r>
              <a:rPr lang="en-US" dirty="0"/>
              <a:t>Side-Effects</a:t>
            </a:r>
          </a:p>
          <a:p>
            <a:pPr lvl="1" algn="just" eaLnBrk="1" hangingPunct="1">
              <a:lnSpc>
                <a:spcPct val="90000"/>
              </a:lnSpc>
              <a:defRPr/>
            </a:pPr>
            <a:r>
              <a:rPr lang="en-US" sz="2400" dirty="0"/>
              <a:t>Information on all adverse reactions from clinical trials, post-marketing studies or spontaneous reports attributed to the medicine</a:t>
            </a:r>
          </a:p>
          <a:p>
            <a:pPr lvl="1" algn="just" eaLnBrk="1" hangingPunct="1">
              <a:lnSpc>
                <a:spcPct val="90000"/>
              </a:lnSpc>
              <a:defRPr/>
            </a:pPr>
            <a:r>
              <a:rPr lang="en-US" sz="2400" dirty="0"/>
              <a:t>Clinical trials/studies and post-marketing data should be presented separately</a:t>
            </a:r>
          </a:p>
          <a:p>
            <a:pPr lvl="1" algn="just" eaLnBrk="1" hangingPunct="1">
              <a:lnSpc>
                <a:spcPct val="90000"/>
              </a:lnSpc>
              <a:defRPr/>
            </a:pPr>
            <a:r>
              <a:rPr lang="en-US" sz="2400" dirty="0"/>
              <a:t>Classification of adverse reactions according to a system organ class (SOC) -</a:t>
            </a:r>
            <a:r>
              <a:rPr lang="en-US" sz="2400" dirty="0" err="1"/>
              <a:t>MedDRA</a:t>
            </a:r>
            <a:r>
              <a:rPr lang="en-US" sz="2400" dirty="0"/>
              <a:t> or WHOART </a:t>
            </a:r>
          </a:p>
          <a:p>
            <a:endParaRPr lang="en-ZA" dirty="0"/>
          </a:p>
        </p:txBody>
      </p:sp>
    </p:spTree>
    <p:extLst>
      <p:ext uri="{BB962C8B-B14F-4D97-AF65-F5344CB8AC3E}">
        <p14:creationId xmlns:p14="http://schemas.microsoft.com/office/powerpoint/2010/main" xmlns="" val="1476076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buFontTx/>
              <a:buNone/>
            </a:pPr>
            <a:r>
              <a:rPr lang="en-US" sz="2800" dirty="0"/>
              <a:t>Side-Effects (</a:t>
            </a:r>
            <a:r>
              <a:rPr lang="en-US" sz="2800" dirty="0" smtClean="0"/>
              <a:t>cont.) </a:t>
            </a:r>
          </a:p>
          <a:p>
            <a:pPr eaLnBrk="1" hangingPunct="1">
              <a:buFontTx/>
              <a:buNone/>
            </a:pPr>
            <a:endParaRPr lang="en-US" sz="2800" dirty="0"/>
          </a:p>
          <a:p>
            <a:pPr lvl="1" eaLnBrk="1" hangingPunct="1"/>
            <a:r>
              <a:rPr lang="en-US" sz="2000" dirty="0"/>
              <a:t>Frequency reporting of Side-effects for NCEs:</a:t>
            </a:r>
          </a:p>
          <a:p>
            <a:pPr lvl="2" eaLnBrk="1" hangingPunct="1"/>
            <a:r>
              <a:rPr lang="en-US" sz="2000" dirty="0"/>
              <a:t>Clinical trial data:  adverse reactions should be ranked according to the CIOMS convention i.e.: Very common (≥ 1/10); common (≥ 1/100, &lt; 1/10); uncommon (≥1/1 000, &lt;1/100); rare (≥ 1/10 000, &lt; 1/1000); very rare (≤ 1/ 10 000), including isolated reports, not known (cannot be estimated from available data).</a:t>
            </a:r>
          </a:p>
          <a:p>
            <a:pPr lvl="2" eaLnBrk="1" hangingPunct="1"/>
            <a:r>
              <a:rPr lang="en-US" sz="2000" dirty="0"/>
              <a:t>For data from sources other than clinical trial data: When the frequency of occurrence is not available from clinical studies, the terms “frequent” or “less frequent” may be used </a:t>
            </a:r>
          </a:p>
          <a:p>
            <a:endParaRPr lang="en-ZA" dirty="0"/>
          </a:p>
        </p:txBody>
      </p:sp>
    </p:spTree>
    <p:extLst>
      <p:ext uri="{BB962C8B-B14F-4D97-AF65-F5344CB8AC3E}">
        <p14:creationId xmlns:p14="http://schemas.microsoft.com/office/powerpoint/2010/main" xmlns="" val="3877863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90000"/>
              </a:lnSpc>
              <a:buFontTx/>
              <a:buNone/>
            </a:pPr>
            <a:r>
              <a:rPr lang="en-US" dirty="0"/>
              <a:t>Side Effects (</a:t>
            </a:r>
            <a:r>
              <a:rPr lang="en-US" dirty="0" smtClean="0"/>
              <a:t>cont.) </a:t>
            </a:r>
          </a:p>
          <a:p>
            <a:pPr eaLnBrk="1" hangingPunct="1">
              <a:lnSpc>
                <a:spcPct val="90000"/>
              </a:lnSpc>
              <a:buFontTx/>
              <a:buNone/>
            </a:pPr>
            <a:endParaRPr lang="en-US" dirty="0"/>
          </a:p>
          <a:p>
            <a:pPr lvl="1" algn="just" eaLnBrk="1" hangingPunct="1">
              <a:lnSpc>
                <a:spcPct val="150000"/>
              </a:lnSpc>
              <a:buFont typeface="Arial" charset="0"/>
              <a:buChar char="•"/>
            </a:pPr>
            <a:r>
              <a:rPr lang="en-US" sz="2000" dirty="0" smtClean="0"/>
              <a:t>For </a:t>
            </a:r>
            <a:r>
              <a:rPr lang="en-US" sz="2000" dirty="0"/>
              <a:t>post-marketing data and spontaneous report: No frequency categories can be allocated to reports from a spontaneous reporting system.</a:t>
            </a:r>
          </a:p>
          <a:p>
            <a:pPr lvl="1" algn="just" eaLnBrk="1" hangingPunct="1">
              <a:lnSpc>
                <a:spcPct val="150000"/>
              </a:lnSpc>
              <a:buFont typeface="Arial" charset="0"/>
              <a:buChar char="•"/>
            </a:pPr>
            <a:r>
              <a:rPr lang="en-US" sz="2000" dirty="0"/>
              <a:t>Post-marketing studies: Information from post-marketing studies (e.g. </a:t>
            </a:r>
            <a:r>
              <a:rPr lang="en-US" sz="2000" dirty="0" smtClean="0"/>
              <a:t>phase </a:t>
            </a:r>
            <a:r>
              <a:rPr lang="en-US" sz="2000" dirty="0"/>
              <a:t>IV studies) should be separate from that obtained from </a:t>
            </a:r>
            <a:r>
              <a:rPr lang="en-US" sz="2000" dirty="0" smtClean="0"/>
              <a:t>pre-marketing </a:t>
            </a:r>
            <a:r>
              <a:rPr lang="en-US" sz="2000" dirty="0"/>
              <a:t>clinical trials, with frequency categories according to the </a:t>
            </a:r>
            <a:r>
              <a:rPr lang="en-US" sz="2000" dirty="0" smtClean="0"/>
              <a:t>CIOMS</a:t>
            </a:r>
            <a:endParaRPr lang="en-US" sz="2000" dirty="0"/>
          </a:p>
          <a:p>
            <a:endParaRPr lang="en-ZA" dirty="0"/>
          </a:p>
        </p:txBody>
      </p:sp>
    </p:spTree>
    <p:extLst>
      <p:ext uri="{BB962C8B-B14F-4D97-AF65-F5344CB8AC3E}">
        <p14:creationId xmlns:p14="http://schemas.microsoft.com/office/powerpoint/2010/main" xmlns="" val="1781107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80000"/>
              </a:lnSpc>
              <a:buFontTx/>
              <a:buNone/>
              <a:defRPr/>
            </a:pPr>
            <a:r>
              <a:rPr lang="en-US" dirty="0"/>
              <a:t>Side-effects (</a:t>
            </a:r>
            <a:r>
              <a:rPr lang="en-US" dirty="0" smtClean="0"/>
              <a:t>cont.)</a:t>
            </a:r>
            <a:endParaRPr lang="en-US" dirty="0"/>
          </a:p>
          <a:p>
            <a:pPr eaLnBrk="1" hangingPunct="1">
              <a:lnSpc>
                <a:spcPct val="90000"/>
              </a:lnSpc>
              <a:buFontTx/>
              <a:buNone/>
              <a:defRPr/>
            </a:pPr>
            <a:endParaRPr lang="en-US" sz="2400" dirty="0"/>
          </a:p>
          <a:p>
            <a:pPr lvl="1" eaLnBrk="1" hangingPunct="1">
              <a:defRPr/>
            </a:pPr>
            <a:r>
              <a:rPr lang="en-US" sz="2000" dirty="0"/>
              <a:t>Frequency reporting of Side-effects for </a:t>
            </a:r>
            <a:r>
              <a:rPr lang="en-US" sz="2000" u="sng" dirty="0" smtClean="0"/>
              <a:t>MSM </a:t>
            </a:r>
            <a:r>
              <a:rPr lang="en-US" sz="2000" u="sng" dirty="0"/>
              <a:t>applications</a:t>
            </a:r>
            <a:r>
              <a:rPr lang="en-US" sz="2000" dirty="0"/>
              <a:t>:</a:t>
            </a:r>
          </a:p>
          <a:p>
            <a:pPr lvl="2" eaLnBrk="1" hangingPunct="1">
              <a:defRPr/>
            </a:pPr>
            <a:r>
              <a:rPr lang="en-US" sz="2000" dirty="0"/>
              <a:t>The frequency of occurrence should be reflected as “Frequent” or “Less frequent” or “Frequency not known”.</a:t>
            </a:r>
          </a:p>
          <a:p>
            <a:pPr lvl="2" eaLnBrk="1" hangingPunct="1">
              <a:defRPr/>
            </a:pPr>
            <a:r>
              <a:rPr lang="en-US" sz="2000" dirty="0"/>
              <a:t>Frequent = very common (≥ 1/10); common (≥ 1/100, &lt; 1/10) </a:t>
            </a:r>
          </a:p>
          <a:p>
            <a:pPr lvl="2" eaLnBrk="1" hangingPunct="1">
              <a:defRPr/>
            </a:pPr>
            <a:r>
              <a:rPr lang="en-US" sz="2000" dirty="0"/>
              <a:t>Less frequent = uncommon (≥1/1 000, &lt;1/100); rare (≥ 1/10 000, &lt; 1/1000); very rare (≤ 1/ 10 000), including isolated reports</a:t>
            </a:r>
          </a:p>
          <a:p>
            <a:pPr lvl="2" eaLnBrk="1" hangingPunct="1">
              <a:defRPr/>
            </a:pPr>
            <a:r>
              <a:rPr lang="en-US" sz="2000" dirty="0"/>
              <a:t> Frequency not known =  frequency cannot be estimated from available data and </a:t>
            </a:r>
            <a:r>
              <a:rPr lang="en-US" sz="2000" dirty="0" smtClean="0"/>
              <a:t>posts-marketing </a:t>
            </a:r>
            <a:r>
              <a:rPr lang="en-US" sz="2000" dirty="0"/>
              <a:t>data.</a:t>
            </a:r>
          </a:p>
          <a:p>
            <a:endParaRPr lang="en-ZA" dirty="0"/>
          </a:p>
        </p:txBody>
      </p:sp>
    </p:spTree>
    <p:extLst>
      <p:ext uri="{BB962C8B-B14F-4D97-AF65-F5344CB8AC3E}">
        <p14:creationId xmlns:p14="http://schemas.microsoft.com/office/powerpoint/2010/main" xmlns="" val="1506413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80000"/>
              </a:lnSpc>
              <a:buFontTx/>
              <a:buNone/>
            </a:pPr>
            <a:r>
              <a:rPr lang="en-US" dirty="0"/>
              <a:t>Side-effects (</a:t>
            </a:r>
            <a:r>
              <a:rPr lang="en-US" dirty="0" smtClean="0"/>
              <a:t>cont.)</a:t>
            </a:r>
            <a:endParaRPr lang="en-US" dirty="0"/>
          </a:p>
          <a:p>
            <a:pPr eaLnBrk="1" hangingPunct="1">
              <a:lnSpc>
                <a:spcPct val="80000"/>
              </a:lnSpc>
              <a:buFontTx/>
              <a:buNone/>
            </a:pPr>
            <a:endParaRPr lang="en-US" sz="1800" dirty="0"/>
          </a:p>
          <a:p>
            <a:pPr algn="just" eaLnBrk="1" hangingPunct="1">
              <a:lnSpc>
                <a:spcPct val="80000"/>
              </a:lnSpc>
              <a:buFontTx/>
              <a:buNone/>
            </a:pPr>
            <a:r>
              <a:rPr lang="en-US" sz="1800" dirty="0"/>
              <a:t>        - </a:t>
            </a:r>
            <a:r>
              <a:rPr lang="en-US" sz="2400" dirty="0"/>
              <a:t>If there are only a few adverse reactions in total,   classification by SOC  </a:t>
            </a:r>
          </a:p>
          <a:p>
            <a:pPr algn="just" eaLnBrk="1" hangingPunct="1">
              <a:lnSpc>
                <a:spcPct val="80000"/>
              </a:lnSpc>
              <a:buFontTx/>
              <a:buNone/>
            </a:pPr>
            <a:r>
              <a:rPr lang="en-US" sz="2400" dirty="0"/>
              <a:t>           may be unnecessary</a:t>
            </a:r>
          </a:p>
          <a:p>
            <a:pPr lvl="1" algn="just" eaLnBrk="1" hangingPunct="1">
              <a:lnSpc>
                <a:spcPct val="80000"/>
              </a:lnSpc>
            </a:pPr>
            <a:r>
              <a:rPr lang="en-US" sz="2400" dirty="0"/>
              <a:t>Any adverse reaction resulting directly from an interaction should be included and cross-referenced to Interactions</a:t>
            </a:r>
          </a:p>
          <a:p>
            <a:pPr lvl="1" algn="just" eaLnBrk="1" hangingPunct="1">
              <a:lnSpc>
                <a:spcPct val="80000"/>
              </a:lnSpc>
            </a:pPr>
            <a:r>
              <a:rPr lang="en-US" sz="2400" dirty="0"/>
              <a:t>Adverse reactions which apply to the therapeutic, chemical or pharmacological class, which may not have been observed yet in relation to the product, but which are generally accepted as being attributable to other compounds in the class. The fact that this is a class attribution should be mentioned</a:t>
            </a:r>
          </a:p>
          <a:p>
            <a:endParaRPr lang="en-ZA" dirty="0"/>
          </a:p>
        </p:txBody>
      </p:sp>
    </p:spTree>
    <p:extLst>
      <p:ext uri="{BB962C8B-B14F-4D97-AF65-F5344CB8AC3E}">
        <p14:creationId xmlns:p14="http://schemas.microsoft.com/office/powerpoint/2010/main" xmlns="" val="197298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80000"/>
              </a:lnSpc>
              <a:buFontTx/>
              <a:buNone/>
            </a:pPr>
            <a:r>
              <a:rPr lang="en-US" dirty="0"/>
              <a:t>Side-effects (</a:t>
            </a:r>
            <a:r>
              <a:rPr lang="en-US" dirty="0" err="1"/>
              <a:t>cont</a:t>
            </a:r>
            <a:r>
              <a:rPr lang="en-US" dirty="0"/>
              <a:t>)</a:t>
            </a:r>
          </a:p>
          <a:p>
            <a:pPr algn="just" eaLnBrk="1" hangingPunct="1">
              <a:lnSpc>
                <a:spcPct val="150000"/>
              </a:lnSpc>
              <a:buFontTx/>
              <a:buNone/>
            </a:pPr>
            <a:r>
              <a:rPr lang="en-US" sz="1800" dirty="0" smtClean="0"/>
              <a:t>        </a:t>
            </a:r>
            <a:r>
              <a:rPr lang="en-US" sz="1800" b="1" dirty="0" smtClean="0"/>
              <a:t>- </a:t>
            </a:r>
            <a:r>
              <a:rPr lang="en-US" sz="1800" dirty="0" smtClean="0"/>
              <a:t> </a:t>
            </a:r>
            <a:r>
              <a:rPr lang="en-US" sz="2400" dirty="0"/>
              <a:t>Any adverse reaction warnings necessary </a:t>
            </a:r>
            <a:r>
              <a:rPr lang="en-US" sz="2400" dirty="0" smtClean="0"/>
              <a:t>for</a:t>
            </a:r>
          </a:p>
          <a:p>
            <a:pPr algn="just" eaLnBrk="1" hangingPunct="1">
              <a:lnSpc>
                <a:spcPct val="150000"/>
              </a:lnSpc>
              <a:buFontTx/>
              <a:buNone/>
            </a:pPr>
            <a:r>
              <a:rPr lang="en-US" sz="2400" dirty="0"/>
              <a:t> </a:t>
            </a:r>
            <a:r>
              <a:rPr lang="en-US" sz="2400" dirty="0" smtClean="0"/>
              <a:t>      excipients </a:t>
            </a:r>
            <a:r>
              <a:rPr lang="en-US" sz="2400" dirty="0"/>
              <a:t>or </a:t>
            </a:r>
            <a:r>
              <a:rPr lang="en-US" sz="2400" dirty="0" smtClean="0"/>
              <a:t>residues from </a:t>
            </a:r>
            <a:r>
              <a:rPr lang="en-US" sz="2400" dirty="0"/>
              <a:t>the </a:t>
            </a:r>
            <a:r>
              <a:rPr lang="en-US" sz="2400" dirty="0" smtClean="0"/>
              <a:t>manufacturing</a:t>
            </a:r>
          </a:p>
          <a:p>
            <a:pPr algn="just" eaLnBrk="1" hangingPunct="1">
              <a:lnSpc>
                <a:spcPct val="150000"/>
              </a:lnSpc>
              <a:buFontTx/>
              <a:buNone/>
            </a:pPr>
            <a:r>
              <a:rPr lang="en-US" sz="2400" dirty="0"/>
              <a:t> </a:t>
            </a:r>
            <a:r>
              <a:rPr lang="en-US" sz="2400" dirty="0" smtClean="0"/>
              <a:t>      </a:t>
            </a:r>
            <a:r>
              <a:rPr lang="en-US" sz="2400" dirty="0"/>
              <a:t>process should be included </a:t>
            </a:r>
          </a:p>
          <a:p>
            <a:pPr lvl="1" eaLnBrk="1" hangingPunct="1">
              <a:lnSpc>
                <a:spcPct val="150000"/>
              </a:lnSpc>
            </a:pPr>
            <a:r>
              <a:rPr lang="en-US" sz="2400" dirty="0"/>
              <a:t>In case of combination products, where it is known which particular adverse reactions are attributable to which component, the information should be presented separately</a:t>
            </a:r>
          </a:p>
          <a:p>
            <a:endParaRPr lang="en-ZA" sz="2800" dirty="0"/>
          </a:p>
        </p:txBody>
      </p:sp>
    </p:spTree>
    <p:extLst>
      <p:ext uri="{BB962C8B-B14F-4D97-AF65-F5344CB8AC3E}">
        <p14:creationId xmlns:p14="http://schemas.microsoft.com/office/powerpoint/2010/main" xmlns="" val="133207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Where to begin cont.</a:t>
            </a:r>
            <a:endParaRPr lang="en-ZA" dirty="0"/>
          </a:p>
        </p:txBody>
      </p:sp>
      <p:sp>
        <p:nvSpPr>
          <p:cNvPr id="3" name="Content Placeholder 2"/>
          <p:cNvSpPr>
            <a:spLocks noGrp="1"/>
          </p:cNvSpPr>
          <p:nvPr>
            <p:ph idx="1"/>
          </p:nvPr>
        </p:nvSpPr>
        <p:spPr/>
        <p:txBody>
          <a:bodyPr/>
          <a:lstStyle/>
          <a:p>
            <a:pPr algn="just" eaLnBrk="1" hangingPunct="1">
              <a:defRPr/>
            </a:pPr>
            <a:endParaRPr lang="en-ZA" dirty="0" smtClean="0"/>
          </a:p>
          <a:p>
            <a:pPr algn="just" eaLnBrk="1" hangingPunct="1">
              <a:defRPr/>
            </a:pPr>
            <a:r>
              <a:rPr lang="en-ZA" dirty="0" smtClean="0"/>
              <a:t>Use </a:t>
            </a:r>
            <a:r>
              <a:rPr lang="en-ZA" dirty="0"/>
              <a:t>the acceptable </a:t>
            </a:r>
            <a:r>
              <a:rPr lang="en-ZA" dirty="0" smtClean="0"/>
              <a:t>references</a:t>
            </a:r>
          </a:p>
          <a:p>
            <a:pPr algn="just" eaLnBrk="1" hangingPunct="1">
              <a:defRPr/>
            </a:pPr>
            <a:r>
              <a:rPr lang="en-ZA" dirty="0"/>
              <a:t>Ensure </a:t>
            </a:r>
            <a:r>
              <a:rPr lang="en-ZA" dirty="0" smtClean="0"/>
              <a:t>that all copies are clear and legible, also after copying</a:t>
            </a:r>
          </a:p>
          <a:p>
            <a:pPr algn="just" eaLnBrk="1" hangingPunct="1">
              <a:defRPr/>
            </a:pPr>
            <a:r>
              <a:rPr lang="en-ZA" dirty="0" smtClean="0"/>
              <a:t>Enlarge small print references </a:t>
            </a:r>
            <a:endParaRPr lang="en-ZA" dirty="0"/>
          </a:p>
          <a:p>
            <a:pPr algn="just" eaLnBrk="1" hangingPunct="1">
              <a:defRPr/>
            </a:pPr>
            <a:endParaRPr lang="en-ZA" dirty="0"/>
          </a:p>
        </p:txBody>
      </p:sp>
    </p:spTree>
    <p:extLst>
      <p:ext uri="{BB962C8B-B14F-4D97-AF65-F5344CB8AC3E}">
        <p14:creationId xmlns:p14="http://schemas.microsoft.com/office/powerpoint/2010/main" xmlns="" val="3209464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buFontTx/>
              <a:buNone/>
            </a:pPr>
            <a:r>
              <a:rPr lang="en-US" dirty="0"/>
              <a:t>Special Precautions</a:t>
            </a:r>
          </a:p>
          <a:p>
            <a:pPr eaLnBrk="1" hangingPunct="1">
              <a:lnSpc>
                <a:spcPct val="150000"/>
              </a:lnSpc>
              <a:buFontTx/>
              <a:buNone/>
            </a:pPr>
            <a:endParaRPr lang="en-US" dirty="0"/>
          </a:p>
          <a:p>
            <a:pPr eaLnBrk="1" hangingPunct="1">
              <a:lnSpc>
                <a:spcPct val="150000"/>
              </a:lnSpc>
              <a:buFontTx/>
              <a:buNone/>
            </a:pPr>
            <a:r>
              <a:rPr lang="en-US" sz="2000" dirty="0"/>
              <a:t>	</a:t>
            </a:r>
            <a:r>
              <a:rPr lang="en-US" sz="2800" dirty="0" smtClean="0"/>
              <a:t>- </a:t>
            </a:r>
            <a:r>
              <a:rPr lang="en-US" sz="2800" dirty="0"/>
              <a:t>Measures to be taken to avoid specific adverse reactions </a:t>
            </a:r>
            <a:r>
              <a:rPr lang="en-US" sz="2800" dirty="0" smtClean="0"/>
              <a:t>should </a:t>
            </a:r>
            <a:r>
              <a:rPr lang="en-US" sz="2800" dirty="0"/>
              <a:t>be mentioned </a:t>
            </a:r>
            <a:r>
              <a:rPr lang="en-US" sz="2800" dirty="0" smtClean="0"/>
              <a:t>here</a:t>
            </a:r>
            <a:r>
              <a:rPr lang="en-US" dirty="0" smtClean="0"/>
              <a:t>    </a:t>
            </a:r>
          </a:p>
          <a:p>
            <a:pPr eaLnBrk="1" hangingPunct="1">
              <a:lnSpc>
                <a:spcPct val="150000"/>
              </a:lnSpc>
              <a:buFontTx/>
              <a:buNone/>
            </a:pPr>
            <a:r>
              <a:rPr lang="en-US" dirty="0"/>
              <a:t> </a:t>
            </a:r>
            <a:r>
              <a:rPr lang="en-US" dirty="0" smtClean="0"/>
              <a:t>  - </a:t>
            </a:r>
            <a:r>
              <a:rPr lang="en-US" dirty="0"/>
              <a:t>Any warnings/precautions necessary relating to excipients </a:t>
            </a:r>
          </a:p>
          <a:p>
            <a:endParaRPr lang="en-ZA" sz="2800" dirty="0"/>
          </a:p>
        </p:txBody>
      </p:sp>
    </p:spTree>
    <p:extLst>
      <p:ext uri="{BB962C8B-B14F-4D97-AF65-F5344CB8AC3E}">
        <p14:creationId xmlns:p14="http://schemas.microsoft.com/office/powerpoint/2010/main" xmlns="" val="2117481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buFontTx/>
              <a:buNone/>
            </a:pPr>
            <a:r>
              <a:rPr lang="en-US" sz="4000" dirty="0"/>
              <a:t> Effects on ability to drive and use machines</a:t>
            </a:r>
            <a:r>
              <a:rPr lang="en-US" dirty="0"/>
              <a:t>  </a:t>
            </a:r>
          </a:p>
          <a:p>
            <a:pPr eaLnBrk="1" hangingPunct="1">
              <a:buFontTx/>
              <a:buNone/>
            </a:pPr>
            <a:r>
              <a:rPr lang="en-US" dirty="0"/>
              <a:t>    	Specify whether the medicine has</a:t>
            </a:r>
          </a:p>
          <a:p>
            <a:pPr eaLnBrk="1" hangingPunct="1">
              <a:buFontTx/>
              <a:buNone/>
            </a:pPr>
            <a:r>
              <a:rPr lang="en-US" dirty="0"/>
              <a:t>  		 -	no or negligible influence</a:t>
            </a:r>
          </a:p>
          <a:p>
            <a:pPr eaLnBrk="1" hangingPunct="1">
              <a:buFontTx/>
              <a:buNone/>
            </a:pPr>
            <a:r>
              <a:rPr lang="en-US" dirty="0"/>
              <a:t>		 -	minor or moderate influence</a:t>
            </a:r>
          </a:p>
          <a:p>
            <a:pPr eaLnBrk="1" hangingPunct="1">
              <a:buFontTx/>
              <a:buNone/>
            </a:pPr>
            <a:r>
              <a:rPr lang="en-US" dirty="0"/>
              <a:t>  		 -	major influence on these abilities</a:t>
            </a:r>
            <a:endParaRPr lang="en-ZA" dirty="0"/>
          </a:p>
        </p:txBody>
      </p:sp>
    </p:spTree>
    <p:extLst>
      <p:ext uri="{BB962C8B-B14F-4D97-AF65-F5344CB8AC3E}">
        <p14:creationId xmlns:p14="http://schemas.microsoft.com/office/powerpoint/2010/main" xmlns="" val="215471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r>
              <a:rPr lang="en-GB" sz="3000" b="1" dirty="0"/>
              <a:t>KNOWN SYMPTOMS OF OVERDOSAGE AND PARTICULARS OF ITS TREATMENT</a:t>
            </a:r>
          </a:p>
          <a:p>
            <a:pPr lvl="1" algn="just" eaLnBrk="1" hangingPunct="1">
              <a:lnSpc>
                <a:spcPct val="150000"/>
              </a:lnSpc>
            </a:pPr>
            <a:r>
              <a:rPr lang="en-GB" sz="2400" dirty="0" smtClean="0"/>
              <a:t>Acute </a:t>
            </a:r>
            <a:r>
              <a:rPr lang="en-GB" sz="2400" dirty="0"/>
              <a:t>symptoms and signs and potential </a:t>
            </a:r>
            <a:r>
              <a:rPr lang="en-GB" sz="2400" dirty="0" err="1"/>
              <a:t>sequelae</a:t>
            </a:r>
            <a:r>
              <a:rPr lang="en-GB" sz="2400" dirty="0"/>
              <a:t> of </a:t>
            </a:r>
            <a:r>
              <a:rPr lang="en-GB" sz="2400" dirty="0" err="1"/>
              <a:t>overdosage</a:t>
            </a:r>
            <a:endParaRPr lang="en-GB" sz="2400" dirty="0"/>
          </a:p>
          <a:p>
            <a:pPr lvl="1" algn="just" eaLnBrk="1" hangingPunct="1">
              <a:lnSpc>
                <a:spcPct val="150000"/>
              </a:lnSpc>
            </a:pPr>
            <a:r>
              <a:rPr lang="en-GB" sz="2400" dirty="0"/>
              <a:t>Recommended management of overdose e.g. symptomatic treatment, or in relation to specific agonists/antagonists or methods to increase elimination of the medicine e.g. dialysis.</a:t>
            </a:r>
            <a:endParaRPr lang="en-US" sz="2400" dirty="0"/>
          </a:p>
          <a:p>
            <a:endParaRPr lang="en-ZA" dirty="0"/>
          </a:p>
        </p:txBody>
      </p:sp>
    </p:spTree>
    <p:extLst>
      <p:ext uri="{BB962C8B-B14F-4D97-AF65-F5344CB8AC3E}">
        <p14:creationId xmlns:p14="http://schemas.microsoft.com/office/powerpoint/2010/main" xmlns="" val="451412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r>
              <a:rPr lang="en-GB" dirty="0"/>
              <a:t>Identification	</a:t>
            </a:r>
          </a:p>
          <a:p>
            <a:pPr lvl="1" eaLnBrk="1" hangingPunct="1"/>
            <a:r>
              <a:rPr lang="en-GB" sz="2400" dirty="0"/>
              <a:t>In line with the registration dossier</a:t>
            </a:r>
          </a:p>
          <a:p>
            <a:pPr lvl="1" eaLnBrk="1" hangingPunct="1"/>
            <a:endParaRPr lang="en-GB" sz="2000" dirty="0"/>
          </a:p>
          <a:p>
            <a:pPr eaLnBrk="1" hangingPunct="1"/>
            <a:r>
              <a:rPr lang="en-GB" dirty="0"/>
              <a:t>Presentation	</a:t>
            </a:r>
          </a:p>
          <a:p>
            <a:pPr lvl="1" eaLnBrk="1" hangingPunct="1"/>
            <a:r>
              <a:rPr lang="en-GB" sz="2400" dirty="0"/>
              <a:t>In line with the registration dossier</a:t>
            </a:r>
          </a:p>
          <a:p>
            <a:pPr eaLnBrk="1" hangingPunct="1"/>
            <a:endParaRPr lang="en-GB" dirty="0"/>
          </a:p>
          <a:p>
            <a:pPr eaLnBrk="1" hangingPunct="1"/>
            <a:r>
              <a:rPr lang="en-GB" dirty="0"/>
              <a:t>Storage Instructions	</a:t>
            </a:r>
          </a:p>
          <a:p>
            <a:pPr lvl="1" eaLnBrk="1" hangingPunct="1"/>
            <a:r>
              <a:rPr lang="en-GB" sz="2400" dirty="0"/>
              <a:t>In line with the registration dossier</a:t>
            </a:r>
          </a:p>
          <a:p>
            <a:pPr eaLnBrk="1" hangingPunct="1">
              <a:buFontTx/>
              <a:buNone/>
            </a:pPr>
            <a:r>
              <a:rPr lang="en-GB" dirty="0"/>
              <a:t>	</a:t>
            </a:r>
            <a:endParaRPr lang="en-US" dirty="0"/>
          </a:p>
          <a:p>
            <a:endParaRPr lang="en-ZA" dirty="0"/>
          </a:p>
        </p:txBody>
      </p:sp>
    </p:spTree>
    <p:extLst>
      <p:ext uri="{BB962C8B-B14F-4D97-AF65-F5344CB8AC3E}">
        <p14:creationId xmlns:p14="http://schemas.microsoft.com/office/powerpoint/2010/main" xmlns="" val="3248040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 of the PI (cont.)</a:t>
            </a:r>
            <a:endParaRPr lang="en-ZA" dirty="0"/>
          </a:p>
        </p:txBody>
      </p:sp>
      <p:sp>
        <p:nvSpPr>
          <p:cNvPr id="3" name="Content Placeholder 2"/>
          <p:cNvSpPr>
            <a:spLocks noGrp="1"/>
          </p:cNvSpPr>
          <p:nvPr>
            <p:ph idx="1"/>
          </p:nvPr>
        </p:nvSpPr>
        <p:spPr/>
        <p:txBody>
          <a:bodyPr/>
          <a:lstStyle/>
          <a:p>
            <a:pPr eaLnBrk="1" hangingPunct="1">
              <a:lnSpc>
                <a:spcPct val="150000"/>
              </a:lnSpc>
            </a:pPr>
            <a:r>
              <a:rPr lang="en-GB" sz="2800" dirty="0"/>
              <a:t>Registration Number</a:t>
            </a:r>
          </a:p>
          <a:p>
            <a:pPr lvl="1" eaLnBrk="1" hangingPunct="1">
              <a:lnSpc>
                <a:spcPct val="150000"/>
              </a:lnSpc>
            </a:pPr>
            <a:r>
              <a:rPr lang="en-US" sz="2400" dirty="0"/>
              <a:t>Allocated only following registration. During the pre-registration phase it remains an application number</a:t>
            </a:r>
          </a:p>
          <a:p>
            <a:pPr eaLnBrk="1" hangingPunct="1"/>
            <a:r>
              <a:rPr lang="en-ZA" sz="2800" dirty="0" smtClean="0"/>
              <a:t>Name </a:t>
            </a:r>
            <a:r>
              <a:rPr lang="en-ZA" sz="2800" dirty="0"/>
              <a:t>and Business Address of the Holder of the Certificate of Registration</a:t>
            </a:r>
          </a:p>
          <a:p>
            <a:pPr eaLnBrk="1" hangingPunct="1">
              <a:lnSpc>
                <a:spcPct val="150000"/>
              </a:lnSpc>
            </a:pPr>
            <a:r>
              <a:rPr lang="en-ZA" sz="2800" dirty="0" smtClean="0"/>
              <a:t>Date </a:t>
            </a:r>
            <a:r>
              <a:rPr lang="en-ZA" sz="2800" dirty="0"/>
              <a:t>of Publication of the Package Insert</a:t>
            </a:r>
          </a:p>
          <a:p>
            <a:pPr lvl="1" eaLnBrk="1" hangingPunct="1">
              <a:lnSpc>
                <a:spcPct val="150000"/>
              </a:lnSpc>
            </a:pPr>
            <a:r>
              <a:rPr lang="en-GB" sz="2400" dirty="0"/>
              <a:t>Date of registration followed by most recently revised MCC approved PI</a:t>
            </a:r>
          </a:p>
          <a:p>
            <a:endParaRPr lang="en-ZA" dirty="0"/>
          </a:p>
        </p:txBody>
      </p:sp>
    </p:spTree>
    <p:extLst>
      <p:ext uri="{BB962C8B-B14F-4D97-AF65-F5344CB8AC3E}">
        <p14:creationId xmlns:p14="http://schemas.microsoft.com/office/powerpoint/2010/main" xmlns="" val="987592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ZA" dirty="0" smtClean="0"/>
              <a:t>Basic Principles</a:t>
            </a:r>
          </a:p>
        </p:txBody>
      </p:sp>
      <p:sp>
        <p:nvSpPr>
          <p:cNvPr id="3" name="Content Placeholder 2"/>
          <p:cNvSpPr>
            <a:spLocks noGrp="1"/>
          </p:cNvSpPr>
          <p:nvPr>
            <p:ph idx="1"/>
          </p:nvPr>
        </p:nvSpPr>
        <p:spPr>
          <a:extLst/>
        </p:spPr>
        <p:txBody>
          <a:bodyPr/>
          <a:lstStyle/>
          <a:p>
            <a:pPr algn="just" eaLnBrk="1" hangingPunct="1"/>
            <a:r>
              <a:rPr lang="en-ZA" dirty="0"/>
              <a:t>Ensure </a:t>
            </a:r>
            <a:r>
              <a:rPr lang="en-ZA" smtClean="0"/>
              <a:t>that all copies </a:t>
            </a:r>
            <a:r>
              <a:rPr lang="en-ZA" dirty="0"/>
              <a:t>are </a:t>
            </a:r>
            <a:r>
              <a:rPr lang="en-ZA" dirty="0" smtClean="0"/>
              <a:t>legible</a:t>
            </a:r>
            <a:endParaRPr lang="en-ZA" dirty="0"/>
          </a:p>
          <a:p>
            <a:pPr algn="just" eaLnBrk="1" hangingPunct="1"/>
            <a:r>
              <a:rPr lang="en-ZA" dirty="0"/>
              <a:t>Ensure copies of all references are </a:t>
            </a:r>
            <a:r>
              <a:rPr lang="en-ZA" dirty="0" smtClean="0"/>
              <a:t>included in the submission</a:t>
            </a:r>
            <a:endParaRPr lang="en-ZA" dirty="0"/>
          </a:p>
          <a:p>
            <a:pPr algn="just" eaLnBrk="1" hangingPunct="1"/>
            <a:r>
              <a:rPr lang="en-ZA" dirty="0"/>
              <a:t>Mark package inserts clearly i.e. Response to Clinical Committee Recommendation - Proposed Package Insert </a:t>
            </a:r>
          </a:p>
          <a:p>
            <a:pPr algn="just" eaLnBrk="1" hangingPunct="1"/>
            <a:r>
              <a:rPr lang="en-ZA" dirty="0"/>
              <a:t>Date all package inserts</a:t>
            </a:r>
          </a:p>
          <a:p>
            <a:pPr eaLnBrk="1" hangingPunct="1">
              <a:defRPr/>
            </a:pPr>
            <a:endParaRPr lang="en-ZA"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Basic Principles</a:t>
            </a:r>
          </a:p>
        </p:txBody>
      </p:sp>
      <p:sp>
        <p:nvSpPr>
          <p:cNvPr id="3" name="Content Placeholder 2"/>
          <p:cNvSpPr>
            <a:spLocks noGrp="1"/>
          </p:cNvSpPr>
          <p:nvPr>
            <p:ph idx="1"/>
          </p:nvPr>
        </p:nvSpPr>
        <p:spPr/>
        <p:txBody>
          <a:bodyPr/>
          <a:lstStyle/>
          <a:p>
            <a:endParaRPr lang="en-ZA" dirty="0" smtClean="0"/>
          </a:p>
          <a:p>
            <a:r>
              <a:rPr lang="en-ZA" dirty="0" smtClean="0"/>
              <a:t>Check the PI &amp; PIL for spelling and grammar</a:t>
            </a:r>
          </a:p>
          <a:p>
            <a:r>
              <a:rPr lang="en-ZA" dirty="0" smtClean="0"/>
              <a:t>Ensure all abbreviations are written out the first time it is used in the text</a:t>
            </a:r>
          </a:p>
          <a:p>
            <a:r>
              <a:rPr lang="en-ZA" dirty="0" smtClean="0"/>
              <a:t>Preferably have a peer-review process</a:t>
            </a:r>
          </a:p>
          <a:p>
            <a:r>
              <a:rPr lang="en-ZA" dirty="0" smtClean="0"/>
              <a:t>Provide some detail relevant to the application in the covering letter</a:t>
            </a:r>
            <a:endParaRPr lang="en-ZA" dirty="0"/>
          </a:p>
        </p:txBody>
      </p:sp>
    </p:spTree>
    <p:extLst>
      <p:ext uri="{BB962C8B-B14F-4D97-AF65-F5344CB8AC3E}">
        <p14:creationId xmlns:p14="http://schemas.microsoft.com/office/powerpoint/2010/main" xmlns="" val="1629607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Basic Principles</a:t>
            </a:r>
          </a:p>
        </p:txBody>
      </p:sp>
      <p:sp>
        <p:nvSpPr>
          <p:cNvPr id="3" name="Content Placeholder 2"/>
          <p:cNvSpPr>
            <a:spLocks noGrp="1"/>
          </p:cNvSpPr>
          <p:nvPr>
            <p:ph idx="1"/>
          </p:nvPr>
        </p:nvSpPr>
        <p:spPr/>
        <p:txBody>
          <a:bodyPr/>
          <a:lstStyle/>
          <a:p>
            <a:pPr algn="just" eaLnBrk="1" hangingPunct="1">
              <a:defRPr/>
            </a:pPr>
            <a:r>
              <a:rPr lang="en-ZA" dirty="0"/>
              <a:t>The following apply to updating of PIs as well as responses to recommendations</a:t>
            </a:r>
          </a:p>
          <a:p>
            <a:pPr algn="just" eaLnBrk="1" hangingPunct="1">
              <a:defRPr/>
            </a:pPr>
            <a:r>
              <a:rPr lang="en-ZA" u="sng" dirty="0"/>
              <a:t>Underline all</a:t>
            </a:r>
            <a:r>
              <a:rPr lang="en-ZA" dirty="0"/>
              <a:t> new inclusions</a:t>
            </a:r>
          </a:p>
          <a:p>
            <a:pPr algn="just" eaLnBrk="1" hangingPunct="1">
              <a:defRPr/>
            </a:pPr>
            <a:r>
              <a:rPr lang="en-ZA" dirty="0"/>
              <a:t>[</a:t>
            </a:r>
            <a:r>
              <a:rPr lang="en-ZA" strike="sngStrike" dirty="0"/>
              <a:t>Square bracket and strike-through</a:t>
            </a:r>
            <a:r>
              <a:rPr lang="en-ZA" dirty="0"/>
              <a:t>] all intended deletions</a:t>
            </a:r>
          </a:p>
          <a:p>
            <a:pPr algn="just" eaLnBrk="1" hangingPunct="1">
              <a:defRPr/>
            </a:pPr>
            <a:r>
              <a:rPr lang="en-ZA" dirty="0"/>
              <a:t>[</a:t>
            </a:r>
            <a:r>
              <a:rPr lang="en-ZA" u="dash" dirty="0"/>
              <a:t>Dotted underlining for rewording</a:t>
            </a:r>
            <a:r>
              <a:rPr lang="en-ZA" dirty="0"/>
              <a:t>] of a statement/section</a:t>
            </a:r>
          </a:p>
          <a:p>
            <a:endParaRPr lang="en-ZA" dirty="0"/>
          </a:p>
        </p:txBody>
      </p:sp>
    </p:spTree>
    <p:extLst>
      <p:ext uri="{BB962C8B-B14F-4D97-AF65-F5344CB8AC3E}">
        <p14:creationId xmlns:p14="http://schemas.microsoft.com/office/powerpoint/2010/main" xmlns="" val="21080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ZA" dirty="0" smtClean="0"/>
              <a:t>Editorial Matters</a:t>
            </a:r>
          </a:p>
        </p:txBody>
      </p:sp>
      <p:sp>
        <p:nvSpPr>
          <p:cNvPr id="34819" name="Content Placeholder 2"/>
          <p:cNvSpPr>
            <a:spLocks noGrp="1"/>
          </p:cNvSpPr>
          <p:nvPr>
            <p:ph idx="1"/>
          </p:nvPr>
        </p:nvSpPr>
        <p:spPr/>
        <p:txBody>
          <a:bodyPr/>
          <a:lstStyle/>
          <a:p>
            <a:pPr eaLnBrk="1" hangingPunct="1"/>
            <a:r>
              <a:rPr lang="en-ZA" dirty="0"/>
              <a:t>Use British English</a:t>
            </a:r>
          </a:p>
          <a:p>
            <a:pPr eaLnBrk="1" hangingPunct="1"/>
            <a:r>
              <a:rPr lang="en-ZA" dirty="0" smtClean="0"/>
              <a:t>Drug = Medicine</a:t>
            </a:r>
          </a:p>
          <a:p>
            <a:pPr eaLnBrk="1" hangingPunct="1"/>
            <a:r>
              <a:rPr lang="en-ZA" dirty="0" smtClean="0"/>
              <a:t>Physician = Medical practitioner/doctor</a:t>
            </a:r>
          </a:p>
          <a:p>
            <a:pPr eaLnBrk="1" hangingPunct="1"/>
            <a:r>
              <a:rPr lang="en-ZA" dirty="0" smtClean="0"/>
              <a:t>Use decimal comma</a:t>
            </a:r>
          </a:p>
          <a:p>
            <a:pPr eaLnBrk="1" hangingPunct="1"/>
            <a:r>
              <a:rPr lang="en-ZA" dirty="0" smtClean="0"/>
              <a:t>Spaces between numerical values and units (also apply to %)</a:t>
            </a:r>
          </a:p>
          <a:p>
            <a:pPr eaLnBrk="1" hangingPunct="1"/>
            <a:r>
              <a:rPr lang="en-ZA" dirty="0" smtClean="0"/>
              <a:t>SI Units  = e.g. </a:t>
            </a:r>
            <a:r>
              <a:rPr lang="en-ZA" dirty="0" err="1" smtClean="0"/>
              <a:t>mmol</a:t>
            </a:r>
            <a:r>
              <a:rPr lang="en-ZA" dirty="0" smtClean="0"/>
              <a:t>/l  &amp; µ</a:t>
            </a:r>
            <a:r>
              <a:rPr lang="en-ZA" dirty="0" err="1" smtClean="0"/>
              <a:t>mol</a:t>
            </a:r>
            <a:r>
              <a:rPr lang="en-ZA" dirty="0" smtClean="0"/>
              <a:t>/litre</a:t>
            </a:r>
          </a:p>
          <a:p>
            <a:pPr eaLnBrk="1" hangingPunct="1"/>
            <a:r>
              <a:rPr lang="en-ZA" dirty="0" smtClean="0"/>
              <a:t>ℓ </a:t>
            </a:r>
            <a:r>
              <a:rPr lang="en-ZA" dirty="0"/>
              <a:t>vs. l</a:t>
            </a:r>
            <a:endParaRPr lang="en-ZA" dirty="0" smtClean="0"/>
          </a:p>
          <a:p>
            <a:pPr eaLnBrk="1" hangingPunct="1"/>
            <a:endParaRPr lang="en-ZA" dirty="0" smtClean="0"/>
          </a:p>
          <a:p>
            <a:pPr eaLnBrk="1" hangingPunct="1"/>
            <a:endParaRPr lang="en-ZA" dirty="0" smtClean="0"/>
          </a:p>
          <a:p>
            <a:pPr eaLnBrk="1" hangingPunct="1"/>
            <a:endParaRPr lang="en-ZA"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Terminology</a:t>
            </a:r>
            <a:endParaRPr lang="en-ZA" dirty="0"/>
          </a:p>
        </p:txBody>
      </p:sp>
      <p:sp>
        <p:nvSpPr>
          <p:cNvPr id="3" name="Content Placeholder 2"/>
          <p:cNvSpPr>
            <a:spLocks noGrp="1"/>
          </p:cNvSpPr>
          <p:nvPr>
            <p:ph idx="1"/>
          </p:nvPr>
        </p:nvSpPr>
        <p:spPr/>
        <p:txBody>
          <a:bodyPr/>
          <a:lstStyle/>
          <a:p>
            <a:r>
              <a:rPr lang="en-ZA" sz="2200" u="sng" dirty="0" err="1"/>
              <a:t>Cockroft</a:t>
            </a:r>
            <a:r>
              <a:rPr lang="en-ZA" sz="2200" u="sng" dirty="0"/>
              <a:t> and </a:t>
            </a:r>
            <a:r>
              <a:rPr lang="en-ZA" sz="2200" u="sng" dirty="0" err="1"/>
              <a:t>Gault</a:t>
            </a:r>
            <a:r>
              <a:rPr lang="en-ZA" sz="2200" u="sng" dirty="0"/>
              <a:t> formula for renal impairment in adults</a:t>
            </a:r>
            <a:endParaRPr lang="en-ZA" sz="2200" dirty="0"/>
          </a:p>
          <a:p>
            <a:r>
              <a:rPr lang="en-ZA" sz="2200" dirty="0" err="1" smtClean="0"/>
              <a:t>Cl</a:t>
            </a:r>
            <a:r>
              <a:rPr lang="en-ZA" sz="2200" baseline="-25000" dirty="0" err="1" smtClean="0"/>
              <a:t>cr</a:t>
            </a:r>
            <a:r>
              <a:rPr lang="en-ZA" sz="2200" dirty="0" smtClean="0"/>
              <a:t> </a:t>
            </a:r>
            <a:r>
              <a:rPr lang="en-ZA" sz="2200" dirty="0"/>
              <a:t>(mℓ/minute</a:t>
            </a:r>
            <a:r>
              <a:rPr lang="en-ZA" sz="2200" dirty="0" smtClean="0"/>
              <a:t>)</a:t>
            </a:r>
          </a:p>
          <a:p>
            <a:endParaRPr lang="en-ZA" sz="2200" dirty="0"/>
          </a:p>
          <a:p>
            <a:r>
              <a:rPr lang="en-ZA" sz="2200" dirty="0"/>
              <a:t>For males: </a:t>
            </a:r>
          </a:p>
          <a:p>
            <a:r>
              <a:rPr lang="en-ZA" sz="2200" dirty="0"/>
              <a:t>    = </a:t>
            </a:r>
            <a:r>
              <a:rPr lang="en-ZA" sz="2200" u="sng" dirty="0"/>
              <a:t>[140 – age] x </a:t>
            </a:r>
            <a:r>
              <a:rPr lang="en-ZA" sz="2200" u="sng" dirty="0" err="1"/>
              <a:t>Wt</a:t>
            </a:r>
            <a:r>
              <a:rPr lang="en-ZA" sz="2200" u="sng" dirty="0"/>
              <a:t> (kg)</a:t>
            </a:r>
            <a:r>
              <a:rPr lang="en-ZA" sz="2200" dirty="0"/>
              <a:t>  </a:t>
            </a:r>
          </a:p>
          <a:p>
            <a:r>
              <a:rPr lang="en-ZA" sz="2200" dirty="0"/>
              <a:t>                 </a:t>
            </a:r>
            <a:r>
              <a:rPr lang="en-ZA" sz="2200" dirty="0" err="1"/>
              <a:t>S</a:t>
            </a:r>
            <a:r>
              <a:rPr lang="en-ZA" sz="2200" baseline="-25000" dirty="0" err="1"/>
              <a:t>cr</a:t>
            </a:r>
            <a:r>
              <a:rPr lang="en-ZA" sz="2200" dirty="0"/>
              <a:t> (µ</a:t>
            </a:r>
            <a:r>
              <a:rPr lang="en-ZA" sz="2200" dirty="0" err="1"/>
              <a:t>mol</a:t>
            </a:r>
            <a:r>
              <a:rPr lang="en-ZA" sz="2200" dirty="0"/>
              <a:t>/ℓ) </a:t>
            </a:r>
          </a:p>
          <a:p>
            <a:r>
              <a:rPr lang="en-ZA" sz="2200" dirty="0"/>
              <a:t> </a:t>
            </a:r>
          </a:p>
          <a:p>
            <a:r>
              <a:rPr lang="en-ZA" sz="2200" dirty="0"/>
              <a:t>For females:</a:t>
            </a:r>
          </a:p>
          <a:p>
            <a:r>
              <a:rPr lang="en-ZA" sz="2200" dirty="0"/>
              <a:t>     = </a:t>
            </a:r>
            <a:r>
              <a:rPr lang="en-ZA" sz="2200" u="sng" dirty="0"/>
              <a:t>[140 – age] x </a:t>
            </a:r>
            <a:r>
              <a:rPr lang="en-ZA" sz="2200" u="sng" dirty="0" err="1"/>
              <a:t>Wt</a:t>
            </a:r>
            <a:r>
              <a:rPr lang="en-ZA" sz="2200" u="sng" dirty="0"/>
              <a:t> (kg) x 0,85</a:t>
            </a:r>
            <a:r>
              <a:rPr lang="en-ZA" sz="2200" dirty="0"/>
              <a:t>  </a:t>
            </a:r>
          </a:p>
          <a:p>
            <a:r>
              <a:rPr lang="en-ZA" sz="2200" dirty="0"/>
              <a:t>                  </a:t>
            </a:r>
            <a:r>
              <a:rPr lang="en-ZA" sz="2200" dirty="0" err="1"/>
              <a:t>S</a:t>
            </a:r>
            <a:r>
              <a:rPr lang="en-ZA" sz="2200" baseline="-25000" dirty="0" err="1"/>
              <a:t>cr</a:t>
            </a:r>
            <a:r>
              <a:rPr lang="en-ZA" sz="2200" dirty="0"/>
              <a:t> (µ</a:t>
            </a:r>
            <a:r>
              <a:rPr lang="en-ZA" sz="2200" dirty="0" err="1"/>
              <a:t>mol</a:t>
            </a:r>
            <a:r>
              <a:rPr lang="en-ZA" sz="2200" dirty="0"/>
              <a:t>/ℓ)  </a:t>
            </a:r>
          </a:p>
          <a:p>
            <a:endParaRPr lang="en-ZA" dirty="0"/>
          </a:p>
        </p:txBody>
      </p:sp>
    </p:spTree>
    <p:extLst>
      <p:ext uri="{BB962C8B-B14F-4D97-AF65-F5344CB8AC3E}">
        <p14:creationId xmlns:p14="http://schemas.microsoft.com/office/powerpoint/2010/main" xmlns="" val="311498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Drafting the PI</a:t>
            </a:r>
            <a:endParaRPr lang="en-ZA" dirty="0" smtClean="0"/>
          </a:p>
        </p:txBody>
      </p:sp>
      <p:sp>
        <p:nvSpPr>
          <p:cNvPr id="10243" name="Content Placeholder 2"/>
          <p:cNvSpPr>
            <a:spLocks noGrp="1"/>
          </p:cNvSpPr>
          <p:nvPr>
            <p:ph idx="1"/>
          </p:nvPr>
        </p:nvSpPr>
        <p:spPr/>
        <p:txBody>
          <a:bodyPr/>
          <a:lstStyle/>
          <a:p>
            <a:pPr eaLnBrk="1" hangingPunct="1">
              <a:lnSpc>
                <a:spcPct val="80000"/>
              </a:lnSpc>
            </a:pPr>
            <a:r>
              <a:rPr lang="en-ZA" sz="2800" dirty="0" smtClean="0"/>
              <a:t>Clearly distinguish </a:t>
            </a:r>
            <a:r>
              <a:rPr lang="en-ZA" sz="2800" dirty="0"/>
              <a:t>between main headings and </a:t>
            </a:r>
            <a:r>
              <a:rPr lang="en-ZA" sz="2800" dirty="0" smtClean="0"/>
              <a:t>subheadings e.g.</a:t>
            </a:r>
            <a:endParaRPr lang="en-ZA" sz="2800" dirty="0"/>
          </a:p>
          <a:p>
            <a:pPr marL="0" indent="0" eaLnBrk="1" hangingPunct="1">
              <a:lnSpc>
                <a:spcPct val="80000"/>
              </a:lnSpc>
              <a:buNone/>
            </a:pPr>
            <a:endParaRPr lang="en-ZA" sz="2800" dirty="0" smtClean="0"/>
          </a:p>
          <a:p>
            <a:pPr eaLnBrk="1" hangingPunct="1">
              <a:lnSpc>
                <a:spcPct val="80000"/>
              </a:lnSpc>
            </a:pPr>
            <a:r>
              <a:rPr lang="en-ZA" sz="2800" dirty="0" smtClean="0"/>
              <a:t>PHARMACOLOGICAL ACTION</a:t>
            </a:r>
          </a:p>
          <a:p>
            <a:pPr lvl="1" eaLnBrk="1" hangingPunct="1">
              <a:lnSpc>
                <a:spcPct val="80000"/>
              </a:lnSpc>
              <a:buFontTx/>
              <a:buNone/>
            </a:pPr>
            <a:endParaRPr lang="en-US" sz="2400" dirty="0" smtClean="0"/>
          </a:p>
          <a:p>
            <a:pPr lvl="1" eaLnBrk="1" hangingPunct="1">
              <a:lnSpc>
                <a:spcPct val="80000"/>
              </a:lnSpc>
            </a:pPr>
            <a:r>
              <a:rPr lang="en-US" sz="2400" dirty="0" smtClean="0"/>
              <a:t>Pharmacodynamics </a:t>
            </a:r>
          </a:p>
          <a:p>
            <a:pPr lvl="1" eaLnBrk="1" hangingPunct="1">
              <a:lnSpc>
                <a:spcPct val="80000"/>
              </a:lnSpc>
            </a:pPr>
            <a:endParaRPr lang="en-US" sz="2400" dirty="0" smtClean="0"/>
          </a:p>
          <a:p>
            <a:pPr lvl="1" eaLnBrk="1" hangingPunct="1">
              <a:lnSpc>
                <a:spcPct val="80000"/>
              </a:lnSpc>
            </a:pPr>
            <a:r>
              <a:rPr lang="en-US" sz="2400" dirty="0" smtClean="0"/>
              <a:t>Pharmacokinetics</a:t>
            </a:r>
          </a:p>
          <a:p>
            <a:pPr lvl="1" eaLnBrk="1" hangingPunct="1">
              <a:lnSpc>
                <a:spcPct val="80000"/>
              </a:lnSpc>
            </a:pPr>
            <a:endParaRPr lang="en-US" sz="2400" dirty="0" smtClean="0"/>
          </a:p>
          <a:p>
            <a:pPr lvl="1" eaLnBrk="1" hangingPunct="1">
              <a:lnSpc>
                <a:spcPct val="80000"/>
              </a:lnSpc>
            </a:pPr>
            <a:r>
              <a:rPr lang="en-US" sz="2400" dirty="0" smtClean="0"/>
              <a:t>Summary of Clinical Studies (where appropriate)</a:t>
            </a:r>
          </a:p>
          <a:p>
            <a:pPr eaLnBrk="1" hangingPunct="1"/>
            <a:endParaRPr lang="en-ZA"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Terminology</a:t>
            </a:r>
          </a:p>
        </p:txBody>
      </p:sp>
      <p:sp>
        <p:nvSpPr>
          <p:cNvPr id="3" name="Content Placeholder 2"/>
          <p:cNvSpPr>
            <a:spLocks noGrp="1"/>
          </p:cNvSpPr>
          <p:nvPr>
            <p:ph idx="1"/>
          </p:nvPr>
        </p:nvSpPr>
        <p:spPr/>
        <p:txBody>
          <a:bodyPr/>
          <a:lstStyle/>
          <a:p>
            <a:r>
              <a:rPr lang="en-ZA" dirty="0" smtClean="0"/>
              <a:t>Breast-feeding </a:t>
            </a:r>
            <a:r>
              <a:rPr lang="en-ZA" dirty="0"/>
              <a:t>vs. breast feeding vs. </a:t>
            </a:r>
            <a:r>
              <a:rPr lang="en-ZA" dirty="0" smtClean="0"/>
              <a:t>breastfeeding</a:t>
            </a:r>
          </a:p>
          <a:p>
            <a:r>
              <a:rPr lang="en-ZA" dirty="0" smtClean="0"/>
              <a:t>Hypokalaemia </a:t>
            </a:r>
            <a:r>
              <a:rPr lang="en-ZA" dirty="0"/>
              <a:t>vs. </a:t>
            </a:r>
            <a:r>
              <a:rPr lang="en-ZA" dirty="0" err="1" smtClean="0"/>
              <a:t>hypokalemia</a:t>
            </a:r>
            <a:endParaRPr lang="en-ZA" dirty="0" smtClean="0"/>
          </a:p>
          <a:p>
            <a:r>
              <a:rPr lang="en-ZA" dirty="0" smtClean="0"/>
              <a:t>Neutropenia vs. </a:t>
            </a:r>
            <a:r>
              <a:rPr lang="en-ZA" dirty="0" err="1" smtClean="0"/>
              <a:t>neutropaenia</a:t>
            </a:r>
            <a:endParaRPr lang="en-ZA" dirty="0" smtClean="0"/>
          </a:p>
          <a:p>
            <a:r>
              <a:rPr lang="en-ZA" dirty="0" smtClean="0"/>
              <a:t>Cyclosporine vs. </a:t>
            </a:r>
            <a:r>
              <a:rPr lang="en-ZA" dirty="0" err="1" smtClean="0"/>
              <a:t>ciclosporin</a:t>
            </a:r>
            <a:endParaRPr lang="en-ZA" dirty="0" smtClean="0"/>
          </a:p>
          <a:p>
            <a:r>
              <a:rPr lang="en-ZA" dirty="0" smtClean="0"/>
              <a:t>Lignocaine </a:t>
            </a:r>
            <a:r>
              <a:rPr lang="en-ZA" dirty="0"/>
              <a:t>vs. </a:t>
            </a:r>
            <a:r>
              <a:rPr lang="en-ZA" dirty="0" err="1" smtClean="0"/>
              <a:t>lidocaine</a:t>
            </a:r>
            <a:endParaRPr lang="en-ZA" dirty="0" smtClean="0"/>
          </a:p>
          <a:p>
            <a:r>
              <a:rPr lang="en-ZA" dirty="0" smtClean="0"/>
              <a:t>Dysrhythmia vs. arrhythmia </a:t>
            </a:r>
            <a:endParaRPr lang="en-ZA" dirty="0"/>
          </a:p>
        </p:txBody>
      </p:sp>
    </p:spTree>
    <p:extLst>
      <p:ext uri="{BB962C8B-B14F-4D97-AF65-F5344CB8AC3E}">
        <p14:creationId xmlns:p14="http://schemas.microsoft.com/office/powerpoint/2010/main" xmlns="" val="2493351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The end</a:t>
            </a:r>
            <a:endParaRPr lang="en-ZA" dirty="0"/>
          </a:p>
        </p:txBody>
      </p:sp>
      <p:sp>
        <p:nvSpPr>
          <p:cNvPr id="3" name="Subtitle 2"/>
          <p:cNvSpPr>
            <a:spLocks noGrp="1"/>
          </p:cNvSpPr>
          <p:nvPr>
            <p:ph type="subTitle" idx="1"/>
          </p:nvPr>
        </p:nvSpPr>
        <p:spPr>
          <a:xfrm>
            <a:off x="1706245" y="1637982"/>
            <a:ext cx="5731510" cy="3582035"/>
          </a:xfrm>
        </p:spPr>
        <p:txBody>
          <a:bodyPr/>
          <a:lstStyle/>
          <a:p>
            <a:endParaRPr lang="en-ZA" dirty="0"/>
          </a:p>
        </p:txBody>
      </p:sp>
      <p:pic>
        <p:nvPicPr>
          <p:cNvPr id="4" name="Picture 3" descr="cid:40F4EBEF987C472F9BC45E9646095E4D@ACE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1706245" y="1637982"/>
            <a:ext cx="5731510" cy="3582035"/>
          </a:xfrm>
          <a:prstGeom prst="rect">
            <a:avLst/>
          </a:prstGeom>
          <a:noFill/>
          <a:ln>
            <a:noFill/>
          </a:ln>
        </p:spPr>
      </p:pic>
    </p:spTree>
    <p:extLst>
      <p:ext uri="{BB962C8B-B14F-4D97-AF65-F5344CB8AC3E}">
        <p14:creationId xmlns:p14="http://schemas.microsoft.com/office/powerpoint/2010/main" xmlns="" val="16545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Drafting the </a:t>
            </a:r>
            <a:r>
              <a:rPr lang="en-US" dirty="0" smtClean="0"/>
              <a:t>PI (cont.)</a:t>
            </a:r>
            <a:endParaRPr lang="en-ZA" dirty="0"/>
          </a:p>
        </p:txBody>
      </p:sp>
      <p:sp>
        <p:nvSpPr>
          <p:cNvPr id="3" name="Content Placeholder 2"/>
          <p:cNvSpPr>
            <a:spLocks noGrp="1"/>
          </p:cNvSpPr>
          <p:nvPr>
            <p:ph idx="1"/>
          </p:nvPr>
        </p:nvSpPr>
        <p:spPr/>
        <p:txBody>
          <a:bodyPr/>
          <a:lstStyle/>
          <a:p>
            <a:endParaRPr lang="en-ZA" sz="3000" dirty="0" smtClean="0"/>
          </a:p>
          <a:p>
            <a:r>
              <a:rPr lang="en-ZA" sz="3000" dirty="0" smtClean="0"/>
              <a:t>Transcribe the required data to your draft PI.</a:t>
            </a:r>
          </a:p>
          <a:p>
            <a:pPr algn="just" eaLnBrk="1" hangingPunct="1">
              <a:defRPr/>
            </a:pPr>
            <a:r>
              <a:rPr lang="en-ZA" sz="3000" dirty="0"/>
              <a:t>Cross-reference </a:t>
            </a:r>
            <a:r>
              <a:rPr lang="en-ZA" sz="3000" u="sng" dirty="0"/>
              <a:t>each statement</a:t>
            </a:r>
            <a:r>
              <a:rPr lang="en-ZA" sz="3000" dirty="0"/>
              <a:t> to the appropriate reference used and preferably indicate/mark the statement on the reference</a:t>
            </a:r>
          </a:p>
          <a:p>
            <a:pPr algn="just" eaLnBrk="1" hangingPunct="1">
              <a:defRPr/>
            </a:pPr>
            <a:r>
              <a:rPr lang="en-ZA" sz="3000" dirty="0"/>
              <a:t>Use right-hand column to indicate reference/comment/motivation </a:t>
            </a:r>
            <a:endParaRPr lang="en-ZA" sz="3000" dirty="0" smtClean="0"/>
          </a:p>
          <a:p>
            <a:pPr algn="just" eaLnBrk="1" hangingPunct="1">
              <a:defRPr/>
            </a:pPr>
            <a:r>
              <a:rPr lang="en-ZA" sz="3000" dirty="0" smtClean="0"/>
              <a:t>Number the pages &amp; the lines of the PI </a:t>
            </a:r>
            <a:endParaRPr lang="en-ZA" sz="3000" dirty="0"/>
          </a:p>
          <a:p>
            <a:endParaRPr lang="en-ZA" dirty="0"/>
          </a:p>
        </p:txBody>
      </p:sp>
    </p:spTree>
    <p:extLst>
      <p:ext uri="{BB962C8B-B14F-4D97-AF65-F5344CB8AC3E}">
        <p14:creationId xmlns:p14="http://schemas.microsoft.com/office/powerpoint/2010/main" xmlns="" val="235909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Trade name/INN</a:t>
            </a:r>
            <a:endParaRPr lang="en-ZA" dirty="0"/>
          </a:p>
        </p:txBody>
      </p:sp>
      <p:sp>
        <p:nvSpPr>
          <p:cNvPr id="3" name="Content Placeholder 2"/>
          <p:cNvSpPr>
            <a:spLocks noGrp="1"/>
          </p:cNvSpPr>
          <p:nvPr>
            <p:ph idx="1"/>
          </p:nvPr>
        </p:nvSpPr>
        <p:spPr/>
        <p:txBody>
          <a:bodyPr/>
          <a:lstStyle/>
          <a:p>
            <a:r>
              <a:rPr lang="en-ZA" dirty="0"/>
              <a:t>When to use Trade name </a:t>
            </a:r>
            <a:r>
              <a:rPr lang="en-ZA" dirty="0" smtClean="0"/>
              <a:t>(TN) &amp; when to use the INN</a:t>
            </a:r>
          </a:p>
          <a:p>
            <a:r>
              <a:rPr lang="en-ZA" dirty="0" smtClean="0"/>
              <a:t>Pharmacological action – INN</a:t>
            </a:r>
          </a:p>
          <a:p>
            <a:r>
              <a:rPr lang="en-ZA" dirty="0" smtClean="0"/>
              <a:t>Indications to the end of the PI use the TN, except for e.g. INN is secreted into breast milk, the concentration of INN is affected by another product</a:t>
            </a:r>
          </a:p>
          <a:p>
            <a:r>
              <a:rPr lang="en-ZA" dirty="0" smtClean="0"/>
              <a:t>The TN is used in the text in line with PN</a:t>
            </a:r>
            <a:endParaRPr lang="en-ZA" dirty="0"/>
          </a:p>
        </p:txBody>
      </p:sp>
    </p:spTree>
    <p:extLst>
      <p:ext uri="{BB962C8B-B14F-4D97-AF65-F5344CB8AC3E}">
        <p14:creationId xmlns:p14="http://schemas.microsoft.com/office/powerpoint/2010/main" xmlns="" val="332626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210146"/>
          </a:xfrm>
        </p:spPr>
        <p:txBody>
          <a:bodyPr/>
          <a:lstStyle/>
          <a:p>
            <a:r>
              <a:rPr lang="en-ZA" dirty="0" smtClean="0"/>
              <a:t>When to use which reference for generic applications </a:t>
            </a:r>
            <a:endParaRPr lang="en-ZA" dirty="0"/>
          </a:p>
        </p:txBody>
      </p:sp>
      <p:sp>
        <p:nvSpPr>
          <p:cNvPr id="3" name="Content Placeholder 2"/>
          <p:cNvSpPr>
            <a:spLocks noGrp="1"/>
          </p:cNvSpPr>
          <p:nvPr>
            <p:ph idx="1"/>
          </p:nvPr>
        </p:nvSpPr>
        <p:spPr/>
        <p:txBody>
          <a:bodyPr/>
          <a:lstStyle/>
          <a:p>
            <a:endParaRPr lang="en-ZA" sz="3600" dirty="0" smtClean="0"/>
          </a:p>
          <a:p>
            <a:r>
              <a:rPr lang="en-ZA" sz="3600" dirty="0" smtClean="0"/>
              <a:t>PHARMACOLOGICAL ACTION</a:t>
            </a:r>
          </a:p>
          <a:p>
            <a:r>
              <a:rPr lang="en-ZA" dirty="0" smtClean="0"/>
              <a:t>Innovator PI, Goodman &amp; Gilman</a:t>
            </a:r>
          </a:p>
          <a:p>
            <a:r>
              <a:rPr lang="en-ZA" sz="3600" dirty="0" smtClean="0"/>
              <a:t>INDICATIONS</a:t>
            </a:r>
          </a:p>
          <a:p>
            <a:r>
              <a:rPr lang="en-ZA" dirty="0" smtClean="0"/>
              <a:t>In line with the innovator</a:t>
            </a:r>
          </a:p>
          <a:p>
            <a:r>
              <a:rPr lang="en-ZA" sz="3600" dirty="0" smtClean="0"/>
              <a:t>CONTRA-INDICATIONS</a:t>
            </a:r>
          </a:p>
          <a:p>
            <a:r>
              <a:rPr lang="en-ZA" dirty="0"/>
              <a:t>Innovator PI, Martindale, USP-DI</a:t>
            </a:r>
          </a:p>
          <a:p>
            <a:endParaRPr lang="en-ZA" sz="3600" dirty="0" smtClean="0"/>
          </a:p>
          <a:p>
            <a:endParaRPr lang="en-ZA" dirty="0"/>
          </a:p>
        </p:txBody>
      </p:sp>
    </p:spTree>
    <p:extLst>
      <p:ext uri="{BB962C8B-B14F-4D97-AF65-F5344CB8AC3E}">
        <p14:creationId xmlns:p14="http://schemas.microsoft.com/office/powerpoint/2010/main" xmlns="" val="2191385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When to use which references </a:t>
            </a:r>
          </a:p>
        </p:txBody>
      </p:sp>
      <p:sp>
        <p:nvSpPr>
          <p:cNvPr id="3" name="Content Placeholder 2"/>
          <p:cNvSpPr>
            <a:spLocks noGrp="1"/>
          </p:cNvSpPr>
          <p:nvPr>
            <p:ph idx="1"/>
          </p:nvPr>
        </p:nvSpPr>
        <p:spPr/>
        <p:txBody>
          <a:bodyPr/>
          <a:lstStyle/>
          <a:p>
            <a:r>
              <a:rPr lang="en-ZA" sz="3600" dirty="0" smtClean="0"/>
              <a:t>WARNINGS</a:t>
            </a:r>
          </a:p>
          <a:p>
            <a:r>
              <a:rPr lang="en-ZA" dirty="0"/>
              <a:t>Innovator PI, Martindale, USP-DI</a:t>
            </a:r>
          </a:p>
          <a:p>
            <a:r>
              <a:rPr lang="en-ZA" sz="3600" dirty="0" smtClean="0"/>
              <a:t>INTERACTIONS</a:t>
            </a:r>
          </a:p>
          <a:p>
            <a:r>
              <a:rPr lang="en-ZA" dirty="0"/>
              <a:t>Innovator PI, Martindale, USP-DI</a:t>
            </a:r>
          </a:p>
          <a:p>
            <a:r>
              <a:rPr lang="en-ZA" sz="3600" dirty="0" smtClean="0"/>
              <a:t>PREGNANCY AND LACTATION</a:t>
            </a:r>
          </a:p>
          <a:p>
            <a:r>
              <a:rPr lang="en-ZA" dirty="0"/>
              <a:t>Innovator PI, Martindale, USP-DI</a:t>
            </a:r>
          </a:p>
          <a:p>
            <a:endParaRPr lang="en-ZA" sz="3600" dirty="0" smtClean="0"/>
          </a:p>
        </p:txBody>
      </p:sp>
    </p:spTree>
    <p:extLst>
      <p:ext uri="{BB962C8B-B14F-4D97-AF65-F5344CB8AC3E}">
        <p14:creationId xmlns:p14="http://schemas.microsoft.com/office/powerpoint/2010/main" xmlns="" val="377248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When to use which references </a:t>
            </a:r>
          </a:p>
        </p:txBody>
      </p:sp>
      <p:sp>
        <p:nvSpPr>
          <p:cNvPr id="3" name="Content Placeholder 2"/>
          <p:cNvSpPr>
            <a:spLocks noGrp="1"/>
          </p:cNvSpPr>
          <p:nvPr>
            <p:ph idx="1"/>
          </p:nvPr>
        </p:nvSpPr>
        <p:spPr/>
        <p:txBody>
          <a:bodyPr/>
          <a:lstStyle/>
          <a:p>
            <a:r>
              <a:rPr lang="en-ZA" sz="3600" dirty="0" smtClean="0"/>
              <a:t>DOSAGE AND DIRECTIONS FOR USE</a:t>
            </a:r>
          </a:p>
          <a:p>
            <a:r>
              <a:rPr lang="en-ZA" dirty="0" smtClean="0"/>
              <a:t>In line with the innovator PI</a:t>
            </a:r>
          </a:p>
          <a:p>
            <a:r>
              <a:rPr lang="en-ZA" sz="3600" dirty="0" smtClean="0"/>
              <a:t>SIDE-EFFECTS AND SPECIAL PRECAUTIONS</a:t>
            </a:r>
          </a:p>
          <a:p>
            <a:r>
              <a:rPr lang="en-ZA" dirty="0"/>
              <a:t>Innovator PI, Martindale, USP-DI</a:t>
            </a:r>
          </a:p>
          <a:p>
            <a:endParaRPr lang="en-ZA" sz="3600" dirty="0" smtClean="0"/>
          </a:p>
          <a:p>
            <a:endParaRPr lang="en-ZA" sz="3600" dirty="0" smtClean="0"/>
          </a:p>
        </p:txBody>
      </p:sp>
    </p:spTree>
    <p:extLst>
      <p:ext uri="{BB962C8B-B14F-4D97-AF65-F5344CB8AC3E}">
        <p14:creationId xmlns:p14="http://schemas.microsoft.com/office/powerpoint/2010/main" xmlns="" val="32340217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1747</Words>
  <Application>Microsoft Office PowerPoint</Application>
  <PresentationFormat>On-screen Show (4:3)</PresentationFormat>
  <Paragraphs>252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PRINCIPLES APPLYING TO THE PACKAGE INSERT (PI)</vt:lpstr>
      <vt:lpstr>Where to begin</vt:lpstr>
      <vt:lpstr>Where to begin cont.</vt:lpstr>
      <vt:lpstr>Drafting the PI</vt:lpstr>
      <vt:lpstr>Drafting the PI (cont.)</vt:lpstr>
      <vt:lpstr>Trade name/INN</vt:lpstr>
      <vt:lpstr>When to use which reference for generic applications </vt:lpstr>
      <vt:lpstr>When to use which references </vt:lpstr>
      <vt:lpstr>When to use which references </vt:lpstr>
      <vt:lpstr>When to use which references </vt:lpstr>
      <vt:lpstr>Headings of the PI</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Headings of the PI (cont.)</vt:lpstr>
      <vt:lpstr>Basic Principles</vt:lpstr>
      <vt:lpstr>Basic Principles</vt:lpstr>
      <vt:lpstr>Basic Principles</vt:lpstr>
      <vt:lpstr>Editorial Matters</vt:lpstr>
      <vt:lpstr>Terminology</vt:lpstr>
      <vt:lpstr>Terminology</vt:lpstr>
      <vt:lpstr>The end</vt:lpstr>
    </vt:vector>
  </TitlesOfParts>
  <Company>PVT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PACKAGE INSERT (PI)</dc:title>
  <dc:creator>Estelle Viljoen</dc:creator>
  <cp:lastModifiedBy>Virgil Chetty</cp:lastModifiedBy>
  <cp:revision>45</cp:revision>
  <cp:lastPrinted>2013-03-14T06:25:07Z</cp:lastPrinted>
  <dcterms:created xsi:type="dcterms:W3CDTF">2011-01-06T11:42:57Z</dcterms:created>
  <dcterms:modified xsi:type="dcterms:W3CDTF">2013-04-03T18:49:00Z</dcterms:modified>
</cp:coreProperties>
</file>